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diagrams/data1.xml" ContentType="application/vnd.openxmlformats-officedocument.drawingml.diagramData+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12.xml" ContentType="application/vnd.openxmlformats-officedocument.presentationml.notesSlide+xml"/>
  <Override PartName="/ppt/notesSlides/notesSlide10.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1"/>
  </p:sldMasterIdLst>
  <p:notesMasterIdLst>
    <p:notesMasterId r:id="rId49"/>
  </p:notesMasterIdLst>
  <p:sldIdLst>
    <p:sldId id="256" r:id="rId2"/>
    <p:sldId id="277" r:id="rId3"/>
    <p:sldId id="392" r:id="rId4"/>
    <p:sldId id="294" r:id="rId5"/>
    <p:sldId id="476" r:id="rId6"/>
    <p:sldId id="296" r:id="rId7"/>
    <p:sldId id="298" r:id="rId8"/>
    <p:sldId id="297" r:id="rId9"/>
    <p:sldId id="299" r:id="rId10"/>
    <p:sldId id="301" r:id="rId11"/>
    <p:sldId id="302" r:id="rId12"/>
    <p:sldId id="303" r:id="rId13"/>
    <p:sldId id="304" r:id="rId14"/>
    <p:sldId id="305" r:id="rId15"/>
    <p:sldId id="306" r:id="rId16"/>
    <p:sldId id="307" r:id="rId17"/>
    <p:sldId id="280" r:id="rId18"/>
    <p:sldId id="333" r:id="rId19"/>
    <p:sldId id="334" r:id="rId20"/>
    <p:sldId id="335" r:id="rId21"/>
    <p:sldId id="395" r:id="rId22"/>
    <p:sldId id="396" r:id="rId23"/>
    <p:sldId id="475" r:id="rId24"/>
    <p:sldId id="490" r:id="rId25"/>
    <p:sldId id="477" r:id="rId26"/>
    <p:sldId id="478" r:id="rId27"/>
    <p:sldId id="479" r:id="rId28"/>
    <p:sldId id="480" r:id="rId29"/>
    <p:sldId id="481" r:id="rId30"/>
    <p:sldId id="482" r:id="rId31"/>
    <p:sldId id="483" r:id="rId32"/>
    <p:sldId id="474" r:id="rId33"/>
    <p:sldId id="336" r:id="rId34"/>
    <p:sldId id="341" r:id="rId35"/>
    <p:sldId id="342" r:id="rId36"/>
    <p:sldId id="397" r:id="rId37"/>
    <p:sldId id="457" r:id="rId38"/>
    <p:sldId id="459" r:id="rId39"/>
    <p:sldId id="466" r:id="rId40"/>
    <p:sldId id="271" r:id="rId41"/>
    <p:sldId id="468" r:id="rId42"/>
    <p:sldId id="473" r:id="rId43"/>
    <p:sldId id="472" r:id="rId44"/>
    <p:sldId id="464" r:id="rId45"/>
    <p:sldId id="344" r:id="rId46"/>
    <p:sldId id="345" r:id="rId47"/>
    <p:sldId id="346"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727"/>
    <p:restoredTop sz="82725"/>
  </p:normalViewPr>
  <p:slideViewPr>
    <p:cSldViewPr snapToGrid="0" snapToObjects="1">
      <p:cViewPr varScale="1">
        <p:scale>
          <a:sx n="90" d="100"/>
          <a:sy n="90" d="100"/>
        </p:scale>
        <p:origin x="75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55"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ustomXml" Target="../customXml/item3.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Principals'</a:t>
            </a:r>
            <a:r>
              <a:rPr lang="en-US" baseline="0" dirty="0"/>
              <a:t> </a:t>
            </a:r>
            <a:r>
              <a:rPr lang="en-US" dirty="0"/>
              <a:t>Time Use</a:t>
            </a:r>
          </a:p>
        </c:rich>
      </c:tx>
      <c:layout>
        <c:manualLayout>
          <c:xMode val="edge"/>
          <c:yMode val="edge"/>
          <c:x val="0.38800610556432225"/>
          <c:y val="4.1050586138082608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2527502281848713"/>
          <c:y val="0.14502443792766373"/>
          <c:w val="0.84422026281656559"/>
          <c:h val="0.56745485827222286"/>
        </c:manualLayout>
      </c:layout>
      <c:barChart>
        <c:barDir val="col"/>
        <c:grouping val="clustered"/>
        <c:varyColors val="0"/>
        <c:ser>
          <c:idx val="0"/>
          <c:order val="0"/>
          <c:tx>
            <c:strRef>
              <c:f>Sheet1!$C$1</c:f>
              <c:strCache>
                <c:ptCount val="1"/>
                <c:pt idx="0">
                  <c:v>Time Use (%)</c:v>
                </c:pt>
              </c:strCache>
            </c:strRef>
          </c:tx>
          <c:spPr>
            <a:solidFill>
              <a:schemeClr val="accent1"/>
            </a:solidFill>
            <a:ln>
              <a:noFill/>
            </a:ln>
            <a:effectLst/>
          </c:spPr>
          <c:invertIfNegative val="0"/>
          <c:cat>
            <c:strRef>
              <c:f>Sheet1!$B$2:$B$10</c:f>
              <c:strCache>
                <c:ptCount val="9"/>
                <c:pt idx="0">
                  <c:v>Staff Management</c:v>
                </c:pt>
                <c:pt idx="1">
                  <c:v>Student Management &amp; Teaching</c:v>
                </c:pt>
                <c:pt idx="2">
                  <c:v>Budget, Strategy &amp; Planning</c:v>
                </c:pt>
                <c:pt idx="3">
                  <c:v>Governance &amp; Curriculum</c:v>
                </c:pt>
                <c:pt idx="4">
                  <c:v>Administration</c:v>
                </c:pt>
                <c:pt idx="5">
                  <c:v>Parents &amp; Community</c:v>
                </c:pt>
                <c:pt idx="6">
                  <c:v>Events &amp; out of hours activity</c:v>
                </c:pt>
                <c:pt idx="7">
                  <c:v>Buildings &amp; Grounds</c:v>
                </c:pt>
                <c:pt idx="8">
                  <c:v>OH&amp;S</c:v>
                </c:pt>
              </c:strCache>
            </c:strRef>
          </c:cat>
          <c:val>
            <c:numRef>
              <c:f>Sheet1!$C$2:$C$10</c:f>
              <c:numCache>
                <c:formatCode>General</c:formatCode>
                <c:ptCount val="9"/>
                <c:pt idx="0">
                  <c:v>23</c:v>
                </c:pt>
                <c:pt idx="1">
                  <c:v>21</c:v>
                </c:pt>
                <c:pt idx="2">
                  <c:v>13</c:v>
                </c:pt>
                <c:pt idx="3">
                  <c:v>11</c:v>
                </c:pt>
                <c:pt idx="4">
                  <c:v>10</c:v>
                </c:pt>
                <c:pt idx="5">
                  <c:v>9</c:v>
                </c:pt>
                <c:pt idx="6">
                  <c:v>6</c:v>
                </c:pt>
                <c:pt idx="7">
                  <c:v>5</c:v>
                </c:pt>
                <c:pt idx="8">
                  <c:v>2</c:v>
                </c:pt>
              </c:numCache>
            </c:numRef>
          </c:val>
          <c:extLst>
            <c:ext xmlns:c16="http://schemas.microsoft.com/office/drawing/2014/chart" uri="{C3380CC4-5D6E-409C-BE32-E72D297353CC}">
              <c16:uniqueId val="{00000000-373C-D241-82B6-09EE4E450BAE}"/>
            </c:ext>
          </c:extLst>
        </c:ser>
        <c:dLbls>
          <c:showLegendKey val="0"/>
          <c:showVal val="0"/>
          <c:showCatName val="0"/>
          <c:showSerName val="0"/>
          <c:showPercent val="0"/>
          <c:showBubbleSize val="0"/>
        </c:dLbls>
        <c:gapWidth val="219"/>
        <c:overlap val="-27"/>
        <c:axId val="1374716719"/>
        <c:axId val="1372465695"/>
      </c:barChart>
      <c:catAx>
        <c:axId val="1374716719"/>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Activity</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72465695"/>
        <c:crosses val="autoZero"/>
        <c:auto val="1"/>
        <c:lblAlgn val="ctr"/>
        <c:lblOffset val="100"/>
        <c:noMultiLvlLbl val="0"/>
      </c:catAx>
      <c:valAx>
        <c:axId val="137246569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Percentage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7471671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image" Target="../media/image29.png"/><Relationship Id="rId5" Type="http://schemas.openxmlformats.org/officeDocument/2006/relationships/image" Target="../media/image33.png"/><Relationship Id="rId4" Type="http://schemas.openxmlformats.org/officeDocument/2006/relationships/image" Target="../media/image32.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image" Target="../media/image29.png"/><Relationship Id="rId5" Type="http://schemas.openxmlformats.org/officeDocument/2006/relationships/image" Target="../media/image33.png"/><Relationship Id="rId4" Type="http://schemas.openxmlformats.org/officeDocument/2006/relationships/image" Target="../media/image3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BC07F69-40E1-C645-8D9C-1C23D58B5589}" type="doc">
      <dgm:prSet loTypeId="urn:microsoft.com/office/officeart/2005/8/layout/vList3" loCatId="" qsTypeId="urn:microsoft.com/office/officeart/2005/8/quickstyle/simple1" qsCatId="simple" csTypeId="urn:microsoft.com/office/officeart/2005/8/colors/accent1_2" csCatId="accent1" phldr="1"/>
      <dgm:spPr/>
    </dgm:pt>
    <dgm:pt modelId="{6105B0E5-0B7D-B246-B73A-40B721C4C847}">
      <dgm:prSet phldrT="[Text]"/>
      <dgm:spPr/>
      <dgm:t>
        <a:bodyPr/>
        <a:lstStyle/>
        <a:p>
          <a:r>
            <a:rPr lang="en-US" dirty="0" err="1"/>
            <a:t>Analyse</a:t>
          </a:r>
          <a:r>
            <a:rPr lang="en-US" dirty="0"/>
            <a:t> relationships between policies, working conditions and health and wellbeing </a:t>
          </a:r>
        </a:p>
      </dgm:t>
    </dgm:pt>
    <dgm:pt modelId="{CC374EA4-5446-4C41-B166-2B727DCB23CC}" type="parTrans" cxnId="{0A040A9E-1A32-BC43-A5D5-651D9822C730}">
      <dgm:prSet/>
      <dgm:spPr/>
      <dgm:t>
        <a:bodyPr/>
        <a:lstStyle/>
        <a:p>
          <a:endParaRPr lang="en-US"/>
        </a:p>
      </dgm:t>
    </dgm:pt>
    <dgm:pt modelId="{27AA0658-483B-9B4E-9ADD-D4CF3B35F85B}" type="sibTrans" cxnId="{0A040A9E-1A32-BC43-A5D5-651D9822C730}">
      <dgm:prSet/>
      <dgm:spPr/>
      <dgm:t>
        <a:bodyPr/>
        <a:lstStyle/>
        <a:p>
          <a:endParaRPr lang="en-US"/>
        </a:p>
      </dgm:t>
    </dgm:pt>
    <dgm:pt modelId="{71C5AFEE-072B-954B-923C-6DF7CB7E59E9}">
      <dgm:prSet phldrT="[Text]"/>
      <dgm:spPr/>
      <dgm:t>
        <a:bodyPr/>
        <a:lstStyle/>
        <a:p>
          <a:r>
            <a:rPr lang="en-US" dirty="0"/>
            <a:t>Develop robust, innovative, digital methodologies</a:t>
          </a:r>
        </a:p>
      </dgm:t>
    </dgm:pt>
    <dgm:pt modelId="{9B6B1912-F357-CB4B-B65D-63F5F0FE877E}" type="parTrans" cxnId="{71E85F48-0CCE-C14D-8665-7FE0FFCF95F8}">
      <dgm:prSet/>
      <dgm:spPr/>
      <dgm:t>
        <a:bodyPr/>
        <a:lstStyle/>
        <a:p>
          <a:endParaRPr lang="en-US"/>
        </a:p>
      </dgm:t>
    </dgm:pt>
    <dgm:pt modelId="{D73148BB-B48A-4246-8AF7-A7EC5B1B4055}" type="sibTrans" cxnId="{71E85F48-0CCE-C14D-8665-7FE0FFCF95F8}">
      <dgm:prSet/>
      <dgm:spPr/>
      <dgm:t>
        <a:bodyPr/>
        <a:lstStyle/>
        <a:p>
          <a:endParaRPr lang="en-US"/>
        </a:p>
      </dgm:t>
    </dgm:pt>
    <dgm:pt modelId="{8E304FC9-4FC2-4640-AA77-21DF79963006}">
      <dgm:prSet/>
      <dgm:spPr/>
      <dgm:t>
        <a:bodyPr/>
        <a:lstStyle/>
        <a:p>
          <a:r>
            <a:rPr lang="en-US" dirty="0"/>
            <a:t>Raise awareness among educators, policymakers and other stakeholders</a:t>
          </a:r>
        </a:p>
      </dgm:t>
    </dgm:pt>
    <dgm:pt modelId="{8CC370CC-0509-C64D-9CD9-70CB0A097455}" type="parTrans" cxnId="{4FA8AF39-9246-724F-B551-5297B04FB40A}">
      <dgm:prSet/>
      <dgm:spPr/>
      <dgm:t>
        <a:bodyPr/>
        <a:lstStyle/>
        <a:p>
          <a:endParaRPr lang="en-US"/>
        </a:p>
      </dgm:t>
    </dgm:pt>
    <dgm:pt modelId="{BD9565F8-8A1E-574C-8C5C-E49295D9B3CF}" type="sibTrans" cxnId="{4FA8AF39-9246-724F-B551-5297B04FB40A}">
      <dgm:prSet/>
      <dgm:spPr/>
      <dgm:t>
        <a:bodyPr/>
        <a:lstStyle/>
        <a:p>
          <a:endParaRPr lang="en-US"/>
        </a:p>
      </dgm:t>
    </dgm:pt>
    <dgm:pt modelId="{1C85CF85-1617-DF42-98FB-BE14485D9296}">
      <dgm:prSet phldrT="[Text]"/>
      <dgm:spPr/>
      <dgm:t>
        <a:bodyPr/>
        <a:lstStyle/>
        <a:p>
          <a:r>
            <a:rPr lang="en-US" dirty="0"/>
            <a:t>Develop robust, longitudinal evidence about occupational health safety and wellbeing in the education workforce</a:t>
          </a:r>
        </a:p>
      </dgm:t>
    </dgm:pt>
    <dgm:pt modelId="{32EEEF80-7EED-FB46-8443-01BC2F2BCBBC}" type="sibTrans" cxnId="{817E0941-A662-C34D-834F-780C5639B8C8}">
      <dgm:prSet/>
      <dgm:spPr/>
      <dgm:t>
        <a:bodyPr/>
        <a:lstStyle/>
        <a:p>
          <a:endParaRPr lang="en-US"/>
        </a:p>
      </dgm:t>
    </dgm:pt>
    <dgm:pt modelId="{FDE66AB7-1643-FF48-8ABE-8A8C274C214B}" type="parTrans" cxnId="{817E0941-A662-C34D-834F-780C5639B8C8}">
      <dgm:prSet/>
      <dgm:spPr/>
      <dgm:t>
        <a:bodyPr/>
        <a:lstStyle/>
        <a:p>
          <a:endParaRPr lang="en-US"/>
        </a:p>
      </dgm:t>
    </dgm:pt>
    <dgm:pt modelId="{BDC5D853-87F3-EB4E-B8C9-B21858C2EDB8}">
      <dgm:prSet/>
      <dgm:spPr/>
      <dgm:t>
        <a:bodyPr/>
        <a:lstStyle/>
        <a:p>
          <a:r>
            <a:rPr lang="en-US" dirty="0"/>
            <a:t>Make significant contributions to academic theory, methods and evidence regarding the education workforce</a:t>
          </a:r>
        </a:p>
      </dgm:t>
    </dgm:pt>
    <dgm:pt modelId="{6388071A-5DBD-2146-9E9E-9A709F7D7906}" type="sibTrans" cxnId="{FA41A38A-81DF-814F-8D5D-368C4F9E0308}">
      <dgm:prSet/>
      <dgm:spPr/>
      <dgm:t>
        <a:bodyPr/>
        <a:lstStyle/>
        <a:p>
          <a:endParaRPr lang="en-US"/>
        </a:p>
      </dgm:t>
    </dgm:pt>
    <dgm:pt modelId="{D23A0222-61DA-214E-AD5F-176D1F00EE3E}" type="parTrans" cxnId="{FA41A38A-81DF-814F-8D5D-368C4F9E0308}">
      <dgm:prSet/>
      <dgm:spPr/>
      <dgm:t>
        <a:bodyPr/>
        <a:lstStyle/>
        <a:p>
          <a:endParaRPr lang="en-US"/>
        </a:p>
      </dgm:t>
    </dgm:pt>
    <dgm:pt modelId="{36FC3056-3EB4-D142-A71D-A9F68F3693B1}" type="pres">
      <dgm:prSet presAssocID="{7BC07F69-40E1-C645-8D9C-1C23D58B5589}" presName="linearFlow" presStyleCnt="0">
        <dgm:presLayoutVars>
          <dgm:dir/>
          <dgm:resizeHandles val="exact"/>
        </dgm:presLayoutVars>
      </dgm:prSet>
      <dgm:spPr/>
    </dgm:pt>
    <dgm:pt modelId="{763B9422-B595-B44E-822B-DAFD9AA93BFC}" type="pres">
      <dgm:prSet presAssocID="{1C85CF85-1617-DF42-98FB-BE14485D9296}" presName="composite" presStyleCnt="0"/>
      <dgm:spPr/>
    </dgm:pt>
    <dgm:pt modelId="{AFC62B27-F993-8B4C-B81F-C81E06202C04}" type="pres">
      <dgm:prSet presAssocID="{1C85CF85-1617-DF42-98FB-BE14485D9296}" presName="imgShp"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60C287FA-7191-624B-8D34-CDEC68AFFA7F}" type="pres">
      <dgm:prSet presAssocID="{1C85CF85-1617-DF42-98FB-BE14485D9296}" presName="txShp" presStyleLbl="node1" presStyleIdx="0" presStyleCnt="5">
        <dgm:presLayoutVars>
          <dgm:bulletEnabled val="1"/>
        </dgm:presLayoutVars>
      </dgm:prSet>
      <dgm:spPr/>
    </dgm:pt>
    <dgm:pt modelId="{2D8D8848-7EAD-BD44-976B-BC1F83A4FADB}" type="pres">
      <dgm:prSet presAssocID="{32EEEF80-7EED-FB46-8443-01BC2F2BCBBC}" presName="spacing" presStyleCnt="0"/>
      <dgm:spPr/>
    </dgm:pt>
    <dgm:pt modelId="{06B08DB8-6731-554B-8826-AD17B34DC659}" type="pres">
      <dgm:prSet presAssocID="{6105B0E5-0B7D-B246-B73A-40B721C4C847}" presName="composite" presStyleCnt="0"/>
      <dgm:spPr/>
    </dgm:pt>
    <dgm:pt modelId="{CDDC10A9-D8BF-6249-AD43-32F830FF230F}" type="pres">
      <dgm:prSet presAssocID="{6105B0E5-0B7D-B246-B73A-40B721C4C847}" presName="imgShp" presStyleLbl="fgImgPlac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t="-3000" b="-3000"/>
          </a:stretch>
        </a:blipFill>
      </dgm:spPr>
    </dgm:pt>
    <dgm:pt modelId="{49648069-50DA-C242-BC0E-39B3AE4F6A79}" type="pres">
      <dgm:prSet presAssocID="{6105B0E5-0B7D-B246-B73A-40B721C4C847}" presName="txShp" presStyleLbl="node1" presStyleIdx="1" presStyleCnt="5">
        <dgm:presLayoutVars>
          <dgm:bulletEnabled val="1"/>
        </dgm:presLayoutVars>
      </dgm:prSet>
      <dgm:spPr/>
    </dgm:pt>
    <dgm:pt modelId="{083DC89E-9FB3-074F-89A8-49EE6BB22502}" type="pres">
      <dgm:prSet presAssocID="{27AA0658-483B-9B4E-9ADD-D4CF3B35F85B}" presName="spacing" presStyleCnt="0"/>
      <dgm:spPr/>
    </dgm:pt>
    <dgm:pt modelId="{BDD60A78-44D7-C549-B128-8212A4884A1B}" type="pres">
      <dgm:prSet presAssocID="{8E304FC9-4FC2-4640-AA77-21DF79963006}" presName="composite" presStyleCnt="0"/>
      <dgm:spPr/>
    </dgm:pt>
    <dgm:pt modelId="{3A0CB8B8-BECC-4241-8BF4-C5C52595A2B7}" type="pres">
      <dgm:prSet presAssocID="{8E304FC9-4FC2-4640-AA77-21DF79963006}" presName="imgShp" presStyleLbl="fgImgPlac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E14FDA33-E913-B241-A994-4ED919E492E5}" type="pres">
      <dgm:prSet presAssocID="{8E304FC9-4FC2-4640-AA77-21DF79963006}" presName="txShp" presStyleLbl="node1" presStyleIdx="2" presStyleCnt="5">
        <dgm:presLayoutVars>
          <dgm:bulletEnabled val="1"/>
        </dgm:presLayoutVars>
      </dgm:prSet>
      <dgm:spPr/>
    </dgm:pt>
    <dgm:pt modelId="{AC4FC5B7-E6D3-8349-873D-7A5E6D86FEE8}" type="pres">
      <dgm:prSet presAssocID="{BD9565F8-8A1E-574C-8C5C-E49295D9B3CF}" presName="spacing" presStyleCnt="0"/>
      <dgm:spPr/>
    </dgm:pt>
    <dgm:pt modelId="{2287178B-50BC-1D49-850F-2C91B6D9B418}" type="pres">
      <dgm:prSet presAssocID="{71C5AFEE-072B-954B-923C-6DF7CB7E59E9}" presName="composite" presStyleCnt="0"/>
      <dgm:spPr/>
    </dgm:pt>
    <dgm:pt modelId="{407A9829-406F-8B4B-9ADD-C9510D775D1C}" type="pres">
      <dgm:prSet presAssocID="{71C5AFEE-072B-954B-923C-6DF7CB7E59E9}" presName="imgShp" presStyleLbl="fgImgPlace1"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t="-4000" b="-4000"/>
          </a:stretch>
        </a:blipFill>
      </dgm:spPr>
    </dgm:pt>
    <dgm:pt modelId="{FD11884F-0498-384C-B958-725E23F68AD6}" type="pres">
      <dgm:prSet presAssocID="{71C5AFEE-072B-954B-923C-6DF7CB7E59E9}" presName="txShp" presStyleLbl="node1" presStyleIdx="3" presStyleCnt="5">
        <dgm:presLayoutVars>
          <dgm:bulletEnabled val="1"/>
        </dgm:presLayoutVars>
      </dgm:prSet>
      <dgm:spPr/>
    </dgm:pt>
    <dgm:pt modelId="{65009916-95EA-3646-A896-209FF4CF5C51}" type="pres">
      <dgm:prSet presAssocID="{D73148BB-B48A-4246-8AF7-A7EC5B1B4055}" presName="spacing" presStyleCnt="0"/>
      <dgm:spPr/>
    </dgm:pt>
    <dgm:pt modelId="{F6A37364-C153-534F-BB57-1D3DB1681443}" type="pres">
      <dgm:prSet presAssocID="{BDC5D853-87F3-EB4E-B8C9-B21858C2EDB8}" presName="composite" presStyleCnt="0"/>
      <dgm:spPr/>
    </dgm:pt>
    <dgm:pt modelId="{DAE2174C-8B7E-2D47-80BF-77784EA5A30D}" type="pres">
      <dgm:prSet presAssocID="{BDC5D853-87F3-EB4E-B8C9-B21858C2EDB8}" presName="imgShp" presStyleLbl="fgImgPlace1"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t="-4000" b="-4000"/>
          </a:stretch>
        </a:blipFill>
      </dgm:spPr>
    </dgm:pt>
    <dgm:pt modelId="{2C56DD54-DA80-934D-B1C5-0E33445F0BE2}" type="pres">
      <dgm:prSet presAssocID="{BDC5D853-87F3-EB4E-B8C9-B21858C2EDB8}" presName="txShp" presStyleLbl="node1" presStyleIdx="4" presStyleCnt="5">
        <dgm:presLayoutVars>
          <dgm:bulletEnabled val="1"/>
        </dgm:presLayoutVars>
      </dgm:prSet>
      <dgm:spPr/>
    </dgm:pt>
  </dgm:ptLst>
  <dgm:cxnLst>
    <dgm:cxn modelId="{2CDA342D-077A-3446-A283-A0D1133A69EF}" type="presOf" srcId="{6105B0E5-0B7D-B246-B73A-40B721C4C847}" destId="{49648069-50DA-C242-BC0E-39B3AE4F6A79}" srcOrd="0" destOrd="0" presId="urn:microsoft.com/office/officeart/2005/8/layout/vList3"/>
    <dgm:cxn modelId="{2DB1EC32-D1DC-D643-B461-6FC1F43CF944}" type="presOf" srcId="{71C5AFEE-072B-954B-923C-6DF7CB7E59E9}" destId="{FD11884F-0498-384C-B958-725E23F68AD6}" srcOrd="0" destOrd="0" presId="urn:microsoft.com/office/officeart/2005/8/layout/vList3"/>
    <dgm:cxn modelId="{4FA8AF39-9246-724F-B551-5297B04FB40A}" srcId="{7BC07F69-40E1-C645-8D9C-1C23D58B5589}" destId="{8E304FC9-4FC2-4640-AA77-21DF79963006}" srcOrd="2" destOrd="0" parTransId="{8CC370CC-0509-C64D-9CD9-70CB0A097455}" sibTransId="{BD9565F8-8A1E-574C-8C5C-E49295D9B3CF}"/>
    <dgm:cxn modelId="{8BB9F43D-6CDE-454C-91B7-5258C35D90AF}" type="presOf" srcId="{1C85CF85-1617-DF42-98FB-BE14485D9296}" destId="{60C287FA-7191-624B-8D34-CDEC68AFFA7F}" srcOrd="0" destOrd="0" presId="urn:microsoft.com/office/officeart/2005/8/layout/vList3"/>
    <dgm:cxn modelId="{817E0941-A662-C34D-834F-780C5639B8C8}" srcId="{7BC07F69-40E1-C645-8D9C-1C23D58B5589}" destId="{1C85CF85-1617-DF42-98FB-BE14485D9296}" srcOrd="0" destOrd="0" parTransId="{FDE66AB7-1643-FF48-8ABE-8A8C274C214B}" sibTransId="{32EEEF80-7EED-FB46-8443-01BC2F2BCBBC}"/>
    <dgm:cxn modelId="{71E85F48-0CCE-C14D-8665-7FE0FFCF95F8}" srcId="{7BC07F69-40E1-C645-8D9C-1C23D58B5589}" destId="{71C5AFEE-072B-954B-923C-6DF7CB7E59E9}" srcOrd="3" destOrd="0" parTransId="{9B6B1912-F357-CB4B-B65D-63F5F0FE877E}" sibTransId="{D73148BB-B48A-4246-8AF7-A7EC5B1B4055}"/>
    <dgm:cxn modelId="{B83DBD4F-6561-BD49-A13B-BEACBDEC528C}" type="presOf" srcId="{8E304FC9-4FC2-4640-AA77-21DF79963006}" destId="{E14FDA33-E913-B241-A994-4ED919E492E5}" srcOrd="0" destOrd="0" presId="urn:microsoft.com/office/officeart/2005/8/layout/vList3"/>
    <dgm:cxn modelId="{9C7FAF84-60F7-4142-AA66-43466BE0C4BB}" type="presOf" srcId="{7BC07F69-40E1-C645-8D9C-1C23D58B5589}" destId="{36FC3056-3EB4-D142-A71D-A9F68F3693B1}" srcOrd="0" destOrd="0" presId="urn:microsoft.com/office/officeart/2005/8/layout/vList3"/>
    <dgm:cxn modelId="{FA41A38A-81DF-814F-8D5D-368C4F9E0308}" srcId="{7BC07F69-40E1-C645-8D9C-1C23D58B5589}" destId="{BDC5D853-87F3-EB4E-B8C9-B21858C2EDB8}" srcOrd="4" destOrd="0" parTransId="{D23A0222-61DA-214E-AD5F-176D1F00EE3E}" sibTransId="{6388071A-5DBD-2146-9E9E-9A709F7D7906}"/>
    <dgm:cxn modelId="{0A040A9E-1A32-BC43-A5D5-651D9822C730}" srcId="{7BC07F69-40E1-C645-8D9C-1C23D58B5589}" destId="{6105B0E5-0B7D-B246-B73A-40B721C4C847}" srcOrd="1" destOrd="0" parTransId="{CC374EA4-5446-4C41-B166-2B727DCB23CC}" sibTransId="{27AA0658-483B-9B4E-9ADD-D4CF3B35F85B}"/>
    <dgm:cxn modelId="{6240CDFC-5A83-404A-8BDA-1F9BD77E6551}" type="presOf" srcId="{BDC5D853-87F3-EB4E-B8C9-B21858C2EDB8}" destId="{2C56DD54-DA80-934D-B1C5-0E33445F0BE2}" srcOrd="0" destOrd="0" presId="urn:microsoft.com/office/officeart/2005/8/layout/vList3"/>
    <dgm:cxn modelId="{D33F3ECA-8C2D-7D4A-9DFD-330BB6DB2E7E}" type="presParOf" srcId="{36FC3056-3EB4-D142-A71D-A9F68F3693B1}" destId="{763B9422-B595-B44E-822B-DAFD9AA93BFC}" srcOrd="0" destOrd="0" presId="urn:microsoft.com/office/officeart/2005/8/layout/vList3"/>
    <dgm:cxn modelId="{BE88823A-80D3-C147-A222-07BAD00CCCCF}" type="presParOf" srcId="{763B9422-B595-B44E-822B-DAFD9AA93BFC}" destId="{AFC62B27-F993-8B4C-B81F-C81E06202C04}" srcOrd="0" destOrd="0" presId="urn:microsoft.com/office/officeart/2005/8/layout/vList3"/>
    <dgm:cxn modelId="{AD960C32-682F-9C4E-88EB-B7348B3BB43B}" type="presParOf" srcId="{763B9422-B595-B44E-822B-DAFD9AA93BFC}" destId="{60C287FA-7191-624B-8D34-CDEC68AFFA7F}" srcOrd="1" destOrd="0" presId="urn:microsoft.com/office/officeart/2005/8/layout/vList3"/>
    <dgm:cxn modelId="{FD29158E-A49E-494C-90A4-AE47D753E350}" type="presParOf" srcId="{36FC3056-3EB4-D142-A71D-A9F68F3693B1}" destId="{2D8D8848-7EAD-BD44-976B-BC1F83A4FADB}" srcOrd="1" destOrd="0" presId="urn:microsoft.com/office/officeart/2005/8/layout/vList3"/>
    <dgm:cxn modelId="{7BA7778D-7016-1846-9455-CE28441AB818}" type="presParOf" srcId="{36FC3056-3EB4-D142-A71D-A9F68F3693B1}" destId="{06B08DB8-6731-554B-8826-AD17B34DC659}" srcOrd="2" destOrd="0" presId="urn:microsoft.com/office/officeart/2005/8/layout/vList3"/>
    <dgm:cxn modelId="{A1BF17F0-E890-1B4B-89FD-9D6F5EFFDA53}" type="presParOf" srcId="{06B08DB8-6731-554B-8826-AD17B34DC659}" destId="{CDDC10A9-D8BF-6249-AD43-32F830FF230F}" srcOrd="0" destOrd="0" presId="urn:microsoft.com/office/officeart/2005/8/layout/vList3"/>
    <dgm:cxn modelId="{B8673286-10EA-414D-946D-ED484EEC2686}" type="presParOf" srcId="{06B08DB8-6731-554B-8826-AD17B34DC659}" destId="{49648069-50DA-C242-BC0E-39B3AE4F6A79}" srcOrd="1" destOrd="0" presId="urn:microsoft.com/office/officeart/2005/8/layout/vList3"/>
    <dgm:cxn modelId="{945A554B-D0C7-5A40-A6AA-1CEDE6A9F393}" type="presParOf" srcId="{36FC3056-3EB4-D142-A71D-A9F68F3693B1}" destId="{083DC89E-9FB3-074F-89A8-49EE6BB22502}" srcOrd="3" destOrd="0" presId="urn:microsoft.com/office/officeart/2005/8/layout/vList3"/>
    <dgm:cxn modelId="{F5B518FA-4627-C644-A4E3-86312D999226}" type="presParOf" srcId="{36FC3056-3EB4-D142-A71D-A9F68F3693B1}" destId="{BDD60A78-44D7-C549-B128-8212A4884A1B}" srcOrd="4" destOrd="0" presId="urn:microsoft.com/office/officeart/2005/8/layout/vList3"/>
    <dgm:cxn modelId="{30FF3DDF-C12D-C54D-8781-8CFF5FE75475}" type="presParOf" srcId="{BDD60A78-44D7-C549-B128-8212A4884A1B}" destId="{3A0CB8B8-BECC-4241-8BF4-C5C52595A2B7}" srcOrd="0" destOrd="0" presId="urn:microsoft.com/office/officeart/2005/8/layout/vList3"/>
    <dgm:cxn modelId="{8859D66E-69AE-4B48-9965-E0D975E01B95}" type="presParOf" srcId="{BDD60A78-44D7-C549-B128-8212A4884A1B}" destId="{E14FDA33-E913-B241-A994-4ED919E492E5}" srcOrd="1" destOrd="0" presId="urn:microsoft.com/office/officeart/2005/8/layout/vList3"/>
    <dgm:cxn modelId="{C6237BAE-D6FF-6447-86A8-FF6C496B2BEF}" type="presParOf" srcId="{36FC3056-3EB4-D142-A71D-A9F68F3693B1}" destId="{AC4FC5B7-E6D3-8349-873D-7A5E6D86FEE8}" srcOrd="5" destOrd="0" presId="urn:microsoft.com/office/officeart/2005/8/layout/vList3"/>
    <dgm:cxn modelId="{7E28F6D9-FDFA-3944-B7C6-3055CD0C430E}" type="presParOf" srcId="{36FC3056-3EB4-D142-A71D-A9F68F3693B1}" destId="{2287178B-50BC-1D49-850F-2C91B6D9B418}" srcOrd="6" destOrd="0" presId="urn:microsoft.com/office/officeart/2005/8/layout/vList3"/>
    <dgm:cxn modelId="{90C5968D-3D25-B34A-A79F-B5469D0C1491}" type="presParOf" srcId="{2287178B-50BC-1D49-850F-2C91B6D9B418}" destId="{407A9829-406F-8B4B-9ADD-C9510D775D1C}" srcOrd="0" destOrd="0" presId="urn:microsoft.com/office/officeart/2005/8/layout/vList3"/>
    <dgm:cxn modelId="{3E4AFA8C-F64B-9B45-86F6-E893D5002F49}" type="presParOf" srcId="{2287178B-50BC-1D49-850F-2C91B6D9B418}" destId="{FD11884F-0498-384C-B958-725E23F68AD6}" srcOrd="1" destOrd="0" presId="urn:microsoft.com/office/officeart/2005/8/layout/vList3"/>
    <dgm:cxn modelId="{6712E534-414E-1B48-B873-BFC6BCB36670}" type="presParOf" srcId="{36FC3056-3EB4-D142-A71D-A9F68F3693B1}" destId="{65009916-95EA-3646-A896-209FF4CF5C51}" srcOrd="7" destOrd="0" presId="urn:microsoft.com/office/officeart/2005/8/layout/vList3"/>
    <dgm:cxn modelId="{BEFE1DE0-6CC6-284A-A70C-F27296DB1504}" type="presParOf" srcId="{36FC3056-3EB4-D142-A71D-A9F68F3693B1}" destId="{F6A37364-C153-534F-BB57-1D3DB1681443}" srcOrd="8" destOrd="0" presId="urn:microsoft.com/office/officeart/2005/8/layout/vList3"/>
    <dgm:cxn modelId="{06D2C675-371D-2B49-85FC-38D59D78CEE1}" type="presParOf" srcId="{F6A37364-C153-534F-BB57-1D3DB1681443}" destId="{DAE2174C-8B7E-2D47-80BF-77784EA5A30D}" srcOrd="0" destOrd="0" presId="urn:microsoft.com/office/officeart/2005/8/layout/vList3"/>
    <dgm:cxn modelId="{20670472-E5A9-9A40-962B-E932E4A6FB4C}" type="presParOf" srcId="{F6A37364-C153-534F-BB57-1D3DB1681443}" destId="{2C56DD54-DA80-934D-B1C5-0E33445F0BE2}"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C287FA-7191-624B-8D34-CDEC68AFFA7F}">
      <dsp:nvSpPr>
        <dsp:cNvPr id="0" name=""/>
        <dsp:cNvSpPr/>
      </dsp:nvSpPr>
      <dsp:spPr>
        <a:xfrm rot="10800000">
          <a:off x="2091891" y="704"/>
          <a:ext cx="7550277" cy="76051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5368" tIns="80010" rIns="149352" bIns="80010" numCol="1" spcCol="1270" anchor="ctr" anchorCtr="0">
          <a:noAutofit/>
        </a:bodyPr>
        <a:lstStyle/>
        <a:p>
          <a:pPr marL="0" lvl="0" indent="0" algn="ctr" defTabSz="933450">
            <a:lnSpc>
              <a:spcPct val="90000"/>
            </a:lnSpc>
            <a:spcBef>
              <a:spcPct val="0"/>
            </a:spcBef>
            <a:spcAft>
              <a:spcPct val="35000"/>
            </a:spcAft>
            <a:buNone/>
          </a:pPr>
          <a:r>
            <a:rPr lang="en-US" sz="2100" kern="1200" dirty="0"/>
            <a:t>Develop robust, longitudinal evidence about occupational health safety and wellbeing in the education workforce</a:t>
          </a:r>
        </a:p>
      </dsp:txBody>
      <dsp:txXfrm rot="10800000">
        <a:off x="2282020" y="704"/>
        <a:ext cx="7360148" cy="760518"/>
      </dsp:txXfrm>
    </dsp:sp>
    <dsp:sp modelId="{AFC62B27-F993-8B4C-B81F-C81E06202C04}">
      <dsp:nvSpPr>
        <dsp:cNvPr id="0" name=""/>
        <dsp:cNvSpPr/>
      </dsp:nvSpPr>
      <dsp:spPr>
        <a:xfrm>
          <a:off x="1711631" y="704"/>
          <a:ext cx="760518" cy="760518"/>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9648069-50DA-C242-BC0E-39B3AE4F6A79}">
      <dsp:nvSpPr>
        <dsp:cNvPr id="0" name=""/>
        <dsp:cNvSpPr/>
      </dsp:nvSpPr>
      <dsp:spPr>
        <a:xfrm rot="10800000">
          <a:off x="2091891" y="988243"/>
          <a:ext cx="7550277" cy="76051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5368" tIns="80010" rIns="149352" bIns="80010" numCol="1" spcCol="1270" anchor="ctr" anchorCtr="0">
          <a:noAutofit/>
        </a:bodyPr>
        <a:lstStyle/>
        <a:p>
          <a:pPr marL="0" lvl="0" indent="0" algn="ctr" defTabSz="933450">
            <a:lnSpc>
              <a:spcPct val="90000"/>
            </a:lnSpc>
            <a:spcBef>
              <a:spcPct val="0"/>
            </a:spcBef>
            <a:spcAft>
              <a:spcPct val="35000"/>
            </a:spcAft>
            <a:buNone/>
          </a:pPr>
          <a:r>
            <a:rPr lang="en-US" sz="2100" kern="1200" dirty="0" err="1"/>
            <a:t>Analyse</a:t>
          </a:r>
          <a:r>
            <a:rPr lang="en-US" sz="2100" kern="1200" dirty="0"/>
            <a:t> relationships between policies, working conditions and health and wellbeing </a:t>
          </a:r>
        </a:p>
      </dsp:txBody>
      <dsp:txXfrm rot="10800000">
        <a:off x="2282020" y="988243"/>
        <a:ext cx="7360148" cy="760518"/>
      </dsp:txXfrm>
    </dsp:sp>
    <dsp:sp modelId="{CDDC10A9-D8BF-6249-AD43-32F830FF230F}">
      <dsp:nvSpPr>
        <dsp:cNvPr id="0" name=""/>
        <dsp:cNvSpPr/>
      </dsp:nvSpPr>
      <dsp:spPr>
        <a:xfrm>
          <a:off x="1711631" y="988243"/>
          <a:ext cx="760518" cy="760518"/>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3000" b="-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14FDA33-E913-B241-A994-4ED919E492E5}">
      <dsp:nvSpPr>
        <dsp:cNvPr id="0" name=""/>
        <dsp:cNvSpPr/>
      </dsp:nvSpPr>
      <dsp:spPr>
        <a:xfrm rot="10800000">
          <a:off x="2091891" y="1975783"/>
          <a:ext cx="7550277" cy="76051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5368" tIns="80010" rIns="149352" bIns="80010" numCol="1" spcCol="1270" anchor="ctr" anchorCtr="0">
          <a:noAutofit/>
        </a:bodyPr>
        <a:lstStyle/>
        <a:p>
          <a:pPr marL="0" lvl="0" indent="0" algn="ctr" defTabSz="933450">
            <a:lnSpc>
              <a:spcPct val="90000"/>
            </a:lnSpc>
            <a:spcBef>
              <a:spcPct val="0"/>
            </a:spcBef>
            <a:spcAft>
              <a:spcPct val="35000"/>
            </a:spcAft>
            <a:buNone/>
          </a:pPr>
          <a:r>
            <a:rPr lang="en-US" sz="2100" kern="1200" dirty="0"/>
            <a:t>Raise awareness among educators, policymakers and other stakeholders</a:t>
          </a:r>
        </a:p>
      </dsp:txBody>
      <dsp:txXfrm rot="10800000">
        <a:off x="2282020" y="1975783"/>
        <a:ext cx="7360148" cy="760518"/>
      </dsp:txXfrm>
    </dsp:sp>
    <dsp:sp modelId="{3A0CB8B8-BECC-4241-8BF4-C5C52595A2B7}">
      <dsp:nvSpPr>
        <dsp:cNvPr id="0" name=""/>
        <dsp:cNvSpPr/>
      </dsp:nvSpPr>
      <dsp:spPr>
        <a:xfrm>
          <a:off x="1711631" y="1975783"/>
          <a:ext cx="760518" cy="760518"/>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D11884F-0498-384C-B958-725E23F68AD6}">
      <dsp:nvSpPr>
        <dsp:cNvPr id="0" name=""/>
        <dsp:cNvSpPr/>
      </dsp:nvSpPr>
      <dsp:spPr>
        <a:xfrm rot="10800000">
          <a:off x="2091891" y="2963322"/>
          <a:ext cx="7550277" cy="76051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5368" tIns="80010" rIns="149352" bIns="80010" numCol="1" spcCol="1270" anchor="ctr" anchorCtr="0">
          <a:noAutofit/>
        </a:bodyPr>
        <a:lstStyle/>
        <a:p>
          <a:pPr marL="0" lvl="0" indent="0" algn="ctr" defTabSz="933450">
            <a:lnSpc>
              <a:spcPct val="90000"/>
            </a:lnSpc>
            <a:spcBef>
              <a:spcPct val="0"/>
            </a:spcBef>
            <a:spcAft>
              <a:spcPct val="35000"/>
            </a:spcAft>
            <a:buNone/>
          </a:pPr>
          <a:r>
            <a:rPr lang="en-US" sz="2100" kern="1200" dirty="0"/>
            <a:t>Develop robust, innovative, digital methodologies</a:t>
          </a:r>
        </a:p>
      </dsp:txBody>
      <dsp:txXfrm rot="10800000">
        <a:off x="2282020" y="2963322"/>
        <a:ext cx="7360148" cy="760518"/>
      </dsp:txXfrm>
    </dsp:sp>
    <dsp:sp modelId="{407A9829-406F-8B4B-9ADD-C9510D775D1C}">
      <dsp:nvSpPr>
        <dsp:cNvPr id="0" name=""/>
        <dsp:cNvSpPr/>
      </dsp:nvSpPr>
      <dsp:spPr>
        <a:xfrm>
          <a:off x="1711631" y="2963322"/>
          <a:ext cx="760518" cy="760518"/>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C56DD54-DA80-934D-B1C5-0E33445F0BE2}">
      <dsp:nvSpPr>
        <dsp:cNvPr id="0" name=""/>
        <dsp:cNvSpPr/>
      </dsp:nvSpPr>
      <dsp:spPr>
        <a:xfrm rot="10800000">
          <a:off x="2091891" y="3950861"/>
          <a:ext cx="7550277" cy="76051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5368" tIns="80010" rIns="149352" bIns="80010" numCol="1" spcCol="1270" anchor="ctr" anchorCtr="0">
          <a:noAutofit/>
        </a:bodyPr>
        <a:lstStyle/>
        <a:p>
          <a:pPr marL="0" lvl="0" indent="0" algn="ctr" defTabSz="933450">
            <a:lnSpc>
              <a:spcPct val="90000"/>
            </a:lnSpc>
            <a:spcBef>
              <a:spcPct val="0"/>
            </a:spcBef>
            <a:spcAft>
              <a:spcPct val="35000"/>
            </a:spcAft>
            <a:buNone/>
          </a:pPr>
          <a:r>
            <a:rPr lang="en-US" sz="2100" kern="1200" dirty="0"/>
            <a:t>Make significant contributions to academic theory, methods and evidence regarding the education workforce</a:t>
          </a:r>
        </a:p>
      </dsp:txBody>
      <dsp:txXfrm rot="10800000">
        <a:off x="2282020" y="3950861"/>
        <a:ext cx="7360148" cy="760518"/>
      </dsp:txXfrm>
    </dsp:sp>
    <dsp:sp modelId="{DAE2174C-8B7E-2D47-80BF-77784EA5A30D}">
      <dsp:nvSpPr>
        <dsp:cNvPr id="0" name=""/>
        <dsp:cNvSpPr/>
      </dsp:nvSpPr>
      <dsp:spPr>
        <a:xfrm>
          <a:off x="1711631" y="3950861"/>
          <a:ext cx="760518" cy="760518"/>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248611-E1E8-9445-8DF9-06A63E990978}" type="datetimeFigureOut">
              <a:rPr lang="en-US" smtClean="0"/>
              <a:t>5/23/2022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FA8D2C-AFC7-324F-9E1C-1300CA8E03EE}" type="slidenum">
              <a:rPr lang="en-US" smtClean="0"/>
              <a:t>‹#›</a:t>
            </a:fld>
            <a:endParaRPr lang="en-US"/>
          </a:p>
        </p:txBody>
      </p:sp>
    </p:spTree>
    <p:extLst>
      <p:ext uri="{BB962C8B-B14F-4D97-AF65-F5344CB8AC3E}">
        <p14:creationId xmlns:p14="http://schemas.microsoft.com/office/powerpoint/2010/main" val="2843678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 name="Shape 384"/>
          <p:cNvSpPr>
            <a:spLocks noGrp="1" noRot="1" noChangeAspect="1"/>
          </p:cNvSpPr>
          <p:nvPr>
            <p:ph type="sldImg"/>
          </p:nvPr>
        </p:nvSpPr>
        <p:spPr>
          <a:prstGeom prst="rect">
            <a:avLst/>
          </a:prstGeom>
        </p:spPr>
        <p:txBody>
          <a:bodyPr/>
          <a:lstStyle/>
          <a:p>
            <a:endParaRPr/>
          </a:p>
        </p:txBody>
      </p:sp>
      <p:sp>
        <p:nvSpPr>
          <p:cNvPr id="385" name="Shape 385"/>
          <p:cNvSpPr>
            <a:spLocks noGrp="1"/>
          </p:cNvSpPr>
          <p:nvPr>
            <p:ph type="body" sz="quarter" idx="1"/>
          </p:nvPr>
        </p:nvSpPr>
        <p:spPr>
          <a:prstGeom prst="rect">
            <a:avLst/>
          </a:prstGeom>
        </p:spPr>
        <p:txBody>
          <a:bodyPr/>
          <a:lstStyle/>
          <a:p>
            <a:pPr defTabSz="584200">
              <a:lnSpc>
                <a:spcPct val="100000"/>
              </a:lnSpc>
              <a:defRPr>
                <a:latin typeface="Lucida Grande"/>
                <a:ea typeface="Lucida Grande"/>
                <a:cs typeface="Lucida Grande"/>
                <a:sym typeface="Lucida Grande"/>
              </a:defRPr>
            </a:pPr>
            <a:r>
              <a:rPr dirty="0"/>
              <a:t>These limits were set for a workforce that was once largely male, at a time when gender divisions were normative and paid work and caregiving separate </a:t>
            </a:r>
            <a:r>
              <a:rPr dirty="0" err="1"/>
              <a:t>endeavours</a:t>
            </a:r>
            <a:r>
              <a:rPr dirty="0"/>
              <a:t>. Now, in developed economies such as Australia, nearly two thirds of working-age women are in the </a:t>
            </a:r>
            <a:r>
              <a:rPr dirty="0" err="1"/>
              <a:t>labour</a:t>
            </a:r>
            <a:r>
              <a:rPr dirty="0"/>
              <a:t> force (one third in 1961, one fifth in 1947 Strachan and Burgess, 2002; Wilkins and Wooden,</a:t>
            </a:r>
          </a:p>
          <a:p>
            <a:pPr defTabSz="584200">
              <a:lnSpc>
                <a:spcPct val="100000"/>
              </a:lnSpc>
              <a:defRPr>
                <a:latin typeface="Lucida Grande"/>
                <a:ea typeface="Lucida Grande"/>
                <a:cs typeface="Lucida Grande"/>
                <a:sym typeface="Lucida Grande"/>
              </a:defRPr>
            </a:pPr>
            <a:r>
              <a:rPr dirty="0"/>
              <a:t>2014).</a:t>
            </a:r>
          </a:p>
          <a:p>
            <a:pPr defTabSz="584200">
              <a:lnSpc>
                <a:spcPct val="100000"/>
              </a:lnSpc>
              <a:defRPr>
                <a:latin typeface="Lucida Grande"/>
                <a:ea typeface="Lucida Grande"/>
                <a:cs typeface="Lucida Grande"/>
                <a:sym typeface="Lucida Grande"/>
              </a:defRPr>
            </a:pPr>
            <a:endParaRPr dirty="0"/>
          </a:p>
          <a:p>
            <a:pPr defTabSz="584200">
              <a:lnSpc>
                <a:spcPct val="100000"/>
              </a:lnSpc>
              <a:defRPr>
                <a:latin typeface="Lucida Grande"/>
                <a:ea typeface="Lucida Grande"/>
                <a:cs typeface="Lucida Grande"/>
                <a:sym typeface="Lucida Grande"/>
              </a:defRPr>
            </a:pPr>
            <a:r>
              <a:rPr dirty="0" err="1"/>
              <a:t>Dinh</a:t>
            </a:r>
            <a:r>
              <a:rPr dirty="0"/>
              <a:t>, H., </a:t>
            </a:r>
            <a:r>
              <a:rPr dirty="0" err="1"/>
              <a:t>Strazdins</a:t>
            </a:r>
            <a:r>
              <a:rPr dirty="0"/>
              <a:t>, L., &amp; Welsh, J. (2017). Hour-glass ceilings: Work-hour thresholds, gendered health inequities. Social Science &amp; Medicine, 176, 42-51. </a:t>
            </a:r>
            <a:r>
              <a:rPr dirty="0" err="1"/>
              <a:t>doi:http</a:t>
            </a:r>
            <a:r>
              <a:rPr dirty="0"/>
              <a:t>://</a:t>
            </a:r>
            <a:r>
              <a:rPr dirty="0" err="1"/>
              <a:t>dx.doi.org</a:t>
            </a:r>
            <a:r>
              <a:rPr dirty="0"/>
              <a:t>/10.1016/j.socscimed.2017.01.024</a:t>
            </a:r>
          </a:p>
        </p:txBody>
      </p:sp>
    </p:spTree>
    <p:extLst>
      <p:ext uri="{BB962C8B-B14F-4D97-AF65-F5344CB8AC3E}">
        <p14:creationId xmlns:p14="http://schemas.microsoft.com/office/powerpoint/2010/main" val="34159579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FA603A-7FCF-C44E-9549-DA16C218A0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6498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illustration of the app</a:t>
            </a:r>
          </a:p>
          <a:p>
            <a:endParaRPr lang="en-US" dirty="0"/>
          </a:p>
          <a:p>
            <a:r>
              <a:rPr lang="en-US" dirty="0"/>
              <a:t>Connect educators with key stakeholders – rapid response to issues and  regular tracking over time</a:t>
            </a:r>
          </a:p>
        </p:txBody>
      </p:sp>
      <p:sp>
        <p:nvSpPr>
          <p:cNvPr id="4" name="Slide Number Placeholder 3"/>
          <p:cNvSpPr>
            <a:spLocks noGrp="1"/>
          </p:cNvSpPr>
          <p:nvPr>
            <p:ph type="sldNum" sz="quarter" idx="5"/>
          </p:nvPr>
        </p:nvSpPr>
        <p:spPr/>
        <p:txBody>
          <a:bodyPr/>
          <a:lstStyle/>
          <a:p>
            <a:fld id="{8E62EBC9-7A04-4E4B-8E3D-1CDF84F7CECC}" type="slidenum">
              <a:rPr lang="en-US" smtClean="0"/>
              <a:t>40</a:t>
            </a:fld>
            <a:endParaRPr lang="en-US"/>
          </a:p>
        </p:txBody>
      </p:sp>
    </p:spTree>
    <p:extLst>
      <p:ext uri="{BB962C8B-B14F-4D97-AF65-F5344CB8AC3E}">
        <p14:creationId xmlns:p14="http://schemas.microsoft.com/office/powerpoint/2010/main" val="17771644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 name="Shape 623"/>
          <p:cNvSpPr>
            <a:spLocks noGrp="1" noRot="1" noChangeAspect="1"/>
          </p:cNvSpPr>
          <p:nvPr>
            <p:ph type="sldImg"/>
          </p:nvPr>
        </p:nvSpPr>
        <p:spPr>
          <a:prstGeom prst="rect">
            <a:avLst/>
          </a:prstGeom>
        </p:spPr>
        <p:txBody>
          <a:bodyPr/>
          <a:lstStyle/>
          <a:p>
            <a:endParaRPr/>
          </a:p>
        </p:txBody>
      </p:sp>
      <p:sp>
        <p:nvSpPr>
          <p:cNvPr id="624" name="Shape 624"/>
          <p:cNvSpPr>
            <a:spLocks noGrp="1"/>
          </p:cNvSpPr>
          <p:nvPr>
            <p:ph type="body" sz="quarter" idx="1"/>
          </p:nvPr>
        </p:nvSpPr>
        <p:spPr>
          <a:prstGeom prst="rect">
            <a:avLst/>
          </a:prstGeom>
        </p:spPr>
        <p:txBody>
          <a:bodyPr/>
          <a:lstStyle/>
          <a:p>
            <a:r>
              <a:t>Overview of the Perpetual Guardian 4-day (paid 5) Work Trial</a:t>
            </a:r>
          </a:p>
          <a:p>
            <a:r>
              <a:t>By Professor Jarrod Haar &amp; Dr Helen Delany</a:t>
            </a:r>
          </a:p>
          <a:p>
            <a:r>
              <a:t>Auckland University of Technology</a:t>
            </a:r>
          </a:p>
        </p:txBody>
      </p:sp>
    </p:spTree>
    <p:extLst>
      <p:ext uri="{BB962C8B-B14F-4D97-AF65-F5344CB8AC3E}">
        <p14:creationId xmlns:p14="http://schemas.microsoft.com/office/powerpoint/2010/main" val="3934819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Shape 403"/>
          <p:cNvSpPr>
            <a:spLocks noGrp="1" noRot="1" noChangeAspect="1"/>
          </p:cNvSpPr>
          <p:nvPr>
            <p:ph type="sldImg"/>
          </p:nvPr>
        </p:nvSpPr>
        <p:spPr>
          <a:prstGeom prst="rect">
            <a:avLst/>
          </a:prstGeom>
        </p:spPr>
        <p:txBody>
          <a:bodyPr/>
          <a:lstStyle/>
          <a:p>
            <a:endParaRPr/>
          </a:p>
        </p:txBody>
      </p:sp>
      <p:sp>
        <p:nvSpPr>
          <p:cNvPr id="404" name="Shape 404"/>
          <p:cNvSpPr>
            <a:spLocks noGrp="1"/>
          </p:cNvSpPr>
          <p:nvPr>
            <p:ph type="body" sz="quarter" idx="1"/>
          </p:nvPr>
        </p:nvSpPr>
        <p:spPr>
          <a:prstGeom prst="rect">
            <a:avLst/>
          </a:prstGeom>
        </p:spPr>
        <p:txBody>
          <a:bodyPr/>
          <a:lstStyle/>
          <a:p>
            <a:pPr defTabSz="584200">
              <a:lnSpc>
                <a:spcPct val="100000"/>
              </a:lnSpc>
              <a:defRPr>
                <a:latin typeface="Lucida Grande"/>
                <a:ea typeface="Lucida Grande"/>
                <a:cs typeface="Lucida Grande"/>
                <a:sym typeface="Lucida Grande"/>
              </a:defRPr>
            </a:pPr>
            <a:r>
              <a:rPr dirty="0"/>
              <a:t>Disentangling the health influence of workhours is complex because health and how long people work mutually influence each other, that is, health is endogenously determined by work time. Thus healthy people are much more likely to work long hours and earn better wages, while unhealthy people curtail their hours or leave the </a:t>
            </a:r>
            <a:r>
              <a:rPr dirty="0" err="1"/>
              <a:t>labour</a:t>
            </a:r>
            <a:r>
              <a:rPr dirty="0"/>
              <a:t> market altogether. This creates countervailing influences between work time, wages and health (both mental and physical) which few studies systematically address. Grossman and Benham (1974) argue that the simultaneous estimation of three variables - workhours, wages and health e is needed to estimate robust workhour-health thresholds. This has not, to our knowledge, been undertaken;</a:t>
            </a:r>
          </a:p>
          <a:p>
            <a:pPr defTabSz="584200">
              <a:lnSpc>
                <a:spcPct val="100000"/>
              </a:lnSpc>
              <a:defRPr>
                <a:latin typeface="Lucida Grande"/>
                <a:ea typeface="Lucida Grande"/>
                <a:cs typeface="Lucida Grande"/>
                <a:sym typeface="Lucida Grande"/>
              </a:defRPr>
            </a:pPr>
            <a:endParaRPr dirty="0"/>
          </a:p>
          <a:p>
            <a:pPr defTabSz="584200">
              <a:lnSpc>
                <a:spcPct val="100000"/>
              </a:lnSpc>
              <a:defRPr>
                <a:latin typeface="Lucida Grande"/>
                <a:ea typeface="Lucida Grande"/>
                <a:cs typeface="Lucida Grande"/>
                <a:sym typeface="Lucida Grande"/>
              </a:defRPr>
            </a:pPr>
            <a:r>
              <a:rPr dirty="0"/>
              <a:t>Model 2 (now 46.7 h for men and 34.1 for women). The gender gap increased from 5 to 13 h (Fig. 1 a3), indicating that men's and women's resources and time constraints differentially affected workhour-health thresholds, amplifying women’s workhour-health vulnerability.</a:t>
            </a:r>
          </a:p>
          <a:p>
            <a:pPr defTabSz="584200">
              <a:lnSpc>
                <a:spcPct val="100000"/>
              </a:lnSpc>
              <a:defRPr>
                <a:latin typeface="Lucida Grande"/>
                <a:ea typeface="Lucida Grande"/>
                <a:cs typeface="Lucida Grande"/>
                <a:sym typeface="Lucida Grande"/>
              </a:defRPr>
            </a:pPr>
            <a:endParaRPr dirty="0"/>
          </a:p>
          <a:p>
            <a:pPr defTabSz="584200">
              <a:lnSpc>
                <a:spcPct val="100000"/>
              </a:lnSpc>
              <a:defRPr>
                <a:latin typeface="Lucida Grande"/>
                <a:ea typeface="Lucida Grande"/>
                <a:cs typeface="Lucida Grande"/>
                <a:sym typeface="Lucida Grande"/>
              </a:defRPr>
            </a:pPr>
            <a:r>
              <a:rPr dirty="0" err="1"/>
              <a:t>Dinh</a:t>
            </a:r>
            <a:r>
              <a:rPr dirty="0"/>
              <a:t>, H., </a:t>
            </a:r>
            <a:r>
              <a:rPr dirty="0" err="1"/>
              <a:t>Strazdins</a:t>
            </a:r>
            <a:r>
              <a:rPr dirty="0"/>
              <a:t>, L., &amp; Welsh, J. (2017). Hour-glass ceilings: Work-hour thresholds, gendered health inequities. Social Science &amp; Medicine, 176, 42-51. </a:t>
            </a:r>
            <a:r>
              <a:rPr dirty="0" err="1"/>
              <a:t>doi:http</a:t>
            </a:r>
            <a:r>
              <a:rPr dirty="0"/>
              <a:t>://</a:t>
            </a:r>
            <a:r>
              <a:rPr dirty="0" err="1"/>
              <a:t>dx.doi.org</a:t>
            </a:r>
            <a:r>
              <a:rPr dirty="0"/>
              <a:t>/10.1016/j.socscimed.2017.01.024</a:t>
            </a:r>
          </a:p>
        </p:txBody>
      </p:sp>
    </p:spTree>
    <p:extLst>
      <p:ext uri="{BB962C8B-B14F-4D97-AF65-F5344CB8AC3E}">
        <p14:creationId xmlns:p14="http://schemas.microsoft.com/office/powerpoint/2010/main" val="18086935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 name="Shape 398"/>
          <p:cNvSpPr>
            <a:spLocks noGrp="1" noRot="1" noChangeAspect="1"/>
          </p:cNvSpPr>
          <p:nvPr>
            <p:ph type="sldImg"/>
          </p:nvPr>
        </p:nvSpPr>
        <p:spPr>
          <a:prstGeom prst="rect">
            <a:avLst/>
          </a:prstGeom>
        </p:spPr>
        <p:txBody>
          <a:bodyPr/>
          <a:lstStyle/>
          <a:p>
            <a:endParaRPr/>
          </a:p>
        </p:txBody>
      </p:sp>
      <p:sp>
        <p:nvSpPr>
          <p:cNvPr id="399" name="Shape 399"/>
          <p:cNvSpPr>
            <a:spLocks noGrp="1"/>
          </p:cNvSpPr>
          <p:nvPr>
            <p:ph type="body" sz="quarter" idx="1"/>
          </p:nvPr>
        </p:nvSpPr>
        <p:spPr>
          <a:prstGeom prst="rect">
            <a:avLst/>
          </a:prstGeom>
        </p:spPr>
        <p:txBody>
          <a:bodyPr/>
          <a:lstStyle/>
          <a:p>
            <a:pPr defTabSz="584200">
              <a:lnSpc>
                <a:spcPct val="100000"/>
              </a:lnSpc>
              <a:defRPr>
                <a:latin typeface="Lucida Grande"/>
                <a:ea typeface="Lucida Grande"/>
                <a:cs typeface="Lucida Grande"/>
                <a:sym typeface="Lucida Grande"/>
              </a:defRPr>
            </a:pPr>
            <a:r>
              <a:rPr dirty="0" err="1"/>
              <a:t>Dinh</a:t>
            </a:r>
            <a:r>
              <a:rPr dirty="0"/>
              <a:t>, </a:t>
            </a:r>
            <a:r>
              <a:rPr dirty="0" err="1"/>
              <a:t>Strazdins</a:t>
            </a:r>
            <a:r>
              <a:rPr dirty="0"/>
              <a:t>, &amp; Welsh (2017), </a:t>
            </a:r>
            <a:r>
              <a:rPr dirty="0" err="1"/>
              <a:t>analysed</a:t>
            </a:r>
            <a:r>
              <a:rPr dirty="0"/>
              <a:t> the HILDA data (Household, Income and </a:t>
            </a:r>
            <a:r>
              <a:rPr dirty="0" err="1"/>
              <a:t>Labour</a:t>
            </a:r>
            <a:r>
              <a:rPr dirty="0"/>
              <a:t> Dynamics in Australia Survey) that began in 2001.”HILDA is a nationally representative household-based panel study of Australian adults aged 15 years and over that began in 2001 (Wave 1, 7682 households representing 66% of in-scope households; 13,969 people interviewed). Every year, the survey asks respondents about their employment and family circumstances, health and socioeconomic characteristics through face-to-face interviews and self complete questionnaires. Response rates are consistently high (86% retention in wave 2, above 90% thereafter; see Summerfield, 2011).</a:t>
            </a:r>
          </a:p>
          <a:p>
            <a:pPr defTabSz="584200">
              <a:lnSpc>
                <a:spcPct val="100000"/>
              </a:lnSpc>
              <a:defRPr>
                <a:latin typeface="Lucida Grande"/>
                <a:ea typeface="Lucida Grande"/>
                <a:cs typeface="Lucida Grande"/>
                <a:sym typeface="Lucida Grande"/>
              </a:defRPr>
            </a:pPr>
            <a:endParaRPr dirty="0"/>
          </a:p>
          <a:p>
            <a:pPr defTabSz="584200">
              <a:lnSpc>
                <a:spcPct val="100000"/>
              </a:lnSpc>
              <a:defRPr>
                <a:latin typeface="Lucida Grande"/>
                <a:ea typeface="Lucida Grande"/>
                <a:cs typeface="Lucida Grande"/>
                <a:sym typeface="Lucida Grande"/>
              </a:defRPr>
            </a:pPr>
            <a:endParaRPr dirty="0"/>
          </a:p>
          <a:p>
            <a:pPr defTabSz="584200">
              <a:lnSpc>
                <a:spcPct val="100000"/>
              </a:lnSpc>
              <a:defRPr>
                <a:latin typeface="Lucida Grande"/>
                <a:ea typeface="Lucida Grande"/>
                <a:cs typeface="Lucida Grande"/>
                <a:sym typeface="Lucida Grande"/>
              </a:defRPr>
            </a:pPr>
            <a:r>
              <a:rPr dirty="0"/>
              <a:t>Hour-glass ceilings: Work-hour thresholds, gendered health inequities. Social Science &amp; Medicine, 176, 42-51. </a:t>
            </a:r>
            <a:r>
              <a:rPr dirty="0" err="1"/>
              <a:t>doi:http</a:t>
            </a:r>
            <a:r>
              <a:rPr dirty="0"/>
              <a:t>://</a:t>
            </a:r>
            <a:r>
              <a:rPr dirty="0" err="1"/>
              <a:t>dx.doi.org</a:t>
            </a:r>
            <a:r>
              <a:rPr dirty="0"/>
              <a:t>/10.1016/j.socscimed.2017.01.024</a:t>
            </a:r>
          </a:p>
        </p:txBody>
      </p:sp>
    </p:spTree>
    <p:extLst>
      <p:ext uri="{BB962C8B-B14F-4D97-AF65-F5344CB8AC3E}">
        <p14:creationId xmlns:p14="http://schemas.microsoft.com/office/powerpoint/2010/main" val="3918898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 name="Shape 428"/>
          <p:cNvSpPr>
            <a:spLocks noGrp="1" noRot="1" noChangeAspect="1"/>
          </p:cNvSpPr>
          <p:nvPr>
            <p:ph type="sldImg"/>
          </p:nvPr>
        </p:nvSpPr>
        <p:spPr>
          <a:prstGeom prst="rect">
            <a:avLst/>
          </a:prstGeom>
        </p:spPr>
        <p:txBody>
          <a:bodyPr/>
          <a:lstStyle/>
          <a:p>
            <a:endParaRPr/>
          </a:p>
        </p:txBody>
      </p:sp>
      <p:sp>
        <p:nvSpPr>
          <p:cNvPr id="429" name="Shape 429"/>
          <p:cNvSpPr>
            <a:spLocks noGrp="1"/>
          </p:cNvSpPr>
          <p:nvPr>
            <p:ph type="body" sz="quarter" idx="1"/>
          </p:nvPr>
        </p:nvSpPr>
        <p:spPr>
          <a:prstGeom prst="rect">
            <a:avLst/>
          </a:prstGeom>
        </p:spPr>
        <p:txBody>
          <a:bodyPr/>
          <a:lstStyle/>
          <a:p>
            <a:r>
              <a:t>Future teacher (Exhibit 3): The growing use of automation and digital learning tools will notably change how teachers do their jobs. New software will take over an increasing volume of routine tasks, such as grading work. This will give teachers more time to interact with students. By 2030, teachers will routinely use digital technology to make classroom education a more interactive, student-centred experience. This means they will likely spend less time lecturing and more time facilitating self-directed learning. </a:t>
            </a:r>
          </a:p>
        </p:txBody>
      </p:sp>
    </p:spTree>
    <p:extLst>
      <p:ext uri="{BB962C8B-B14F-4D97-AF65-F5344CB8AC3E}">
        <p14:creationId xmlns:p14="http://schemas.microsoft.com/office/powerpoint/2010/main" val="12427032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 name="Shape 435"/>
          <p:cNvSpPr>
            <a:spLocks noGrp="1" noRot="1" noChangeAspect="1"/>
          </p:cNvSpPr>
          <p:nvPr>
            <p:ph type="sldImg"/>
          </p:nvPr>
        </p:nvSpPr>
        <p:spPr>
          <a:prstGeom prst="rect">
            <a:avLst/>
          </a:prstGeom>
        </p:spPr>
        <p:txBody>
          <a:bodyPr/>
          <a:lstStyle/>
          <a:p>
            <a:endParaRPr/>
          </a:p>
        </p:txBody>
      </p:sp>
      <p:sp>
        <p:nvSpPr>
          <p:cNvPr id="436" name="Shape 436"/>
          <p:cNvSpPr>
            <a:spLocks noGrp="1"/>
          </p:cNvSpPr>
          <p:nvPr>
            <p:ph type="body" sz="quarter" idx="1"/>
          </p:nvPr>
        </p:nvSpPr>
        <p:spPr>
          <a:prstGeom prst="rect">
            <a:avLst/>
          </a:prstGeom>
        </p:spPr>
        <p:txBody>
          <a:bodyPr/>
          <a:lstStyle/>
          <a:p>
            <a:r>
              <a:t>Chinese Academy of Social Sciences ascertained that as many as 70 percent of China's intellectuals currently faced, to a greater or lesser extent, the risk of premature death from exhaustion. The survey report also found that in the cities along China's eastern and southern coast, where the development of specialized skills and technology is particularly advanced, the problem of death from exhaustion among intellectuals was growing steadily more acute and the average age of those dying from overwork was getting steadily lower.</a:t>
            </a:r>
          </a:p>
          <a:p>
            <a:endParaRPr/>
          </a:p>
          <a:p>
            <a:r>
              <a:t>A marked circadian rhythm in the frequency of onset was detected, with a peak from 6 a.m. to noon (P&lt;0.01 ). In 703 of the patients, the time of the first elevation in the plasma creatine kinase MB (CK-MB) level could be used to time the onset of myocar­dial infarction objectively. CK-MB-estimated timing con­firmed the existence of a circadian rhythm, with a three­fold increase in the frequency of onset of myocardial infarction at peak (9 a.m.) as compared with trough (11</a:t>
            </a:r>
          </a:p>
          <a:p>
            <a:r>
              <a:t>Muller, J. E., Stone, P. H., Turi, Z. G., Rutherford, J. D., Czeisler, C. A., Parker, C., . . . et, a. (1985). Circadian variation in the frequency of onset of acute myocardial infarction. The New England Journal Of Medicine, 313(21), 1315-1322. </a:t>
            </a:r>
          </a:p>
        </p:txBody>
      </p:sp>
    </p:spTree>
    <p:extLst>
      <p:ext uri="{BB962C8B-B14F-4D97-AF65-F5344CB8AC3E}">
        <p14:creationId xmlns:p14="http://schemas.microsoft.com/office/powerpoint/2010/main" val="491488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 name="Shape 441"/>
          <p:cNvSpPr>
            <a:spLocks noGrp="1" noRot="1" noChangeAspect="1"/>
          </p:cNvSpPr>
          <p:nvPr>
            <p:ph type="sldImg"/>
          </p:nvPr>
        </p:nvSpPr>
        <p:spPr>
          <a:prstGeom prst="rect">
            <a:avLst/>
          </a:prstGeom>
        </p:spPr>
        <p:txBody>
          <a:bodyPr/>
          <a:lstStyle/>
          <a:p>
            <a:endParaRPr/>
          </a:p>
        </p:txBody>
      </p:sp>
      <p:sp>
        <p:nvSpPr>
          <p:cNvPr id="442" name="Shape 442"/>
          <p:cNvSpPr>
            <a:spLocks noGrp="1"/>
          </p:cNvSpPr>
          <p:nvPr>
            <p:ph type="body" sz="quarter" idx="1"/>
          </p:nvPr>
        </p:nvSpPr>
        <p:spPr>
          <a:prstGeom prst="rect">
            <a:avLst/>
          </a:prstGeom>
        </p:spPr>
        <p:txBody>
          <a:bodyPr/>
          <a:lstStyle/>
          <a:p>
            <a:r>
              <a:t>Chinese Academy of Social Sciences ascertained that as many as 70 percent of China's intellectuals currently faced, to a greater or lesser extent, the risk of premature death from exhaustion. The survey report also found that in the cities along China's eastern and southern coast, where the development of specialized skills and technology is particularly advanced, the problem of death from exhaustion among intellectuals was growing steadily more acute and the average age of those dying from overwork was getting steadily lower.</a:t>
            </a:r>
          </a:p>
        </p:txBody>
      </p:sp>
    </p:spTree>
    <p:extLst>
      <p:ext uri="{BB962C8B-B14F-4D97-AF65-F5344CB8AC3E}">
        <p14:creationId xmlns:p14="http://schemas.microsoft.com/office/powerpoint/2010/main" val="26731061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t>Harvey, S. B., Joyce, S., Tan, L., Johnson, A., Nguyen, H., </a:t>
            </a:r>
            <a:r>
              <a:rPr lang="en-AU" sz="1200" dirty="0" err="1"/>
              <a:t>Modini</a:t>
            </a:r>
            <a:r>
              <a:rPr lang="en-AU" sz="1200" dirty="0"/>
              <a:t>, M., &amp; </a:t>
            </a:r>
            <a:r>
              <a:rPr lang="en-AU" sz="1200" dirty="0" err="1"/>
              <a:t>Groth</a:t>
            </a:r>
            <a:r>
              <a:rPr lang="en-AU" sz="1200" dirty="0"/>
              <a:t>, M. (2014). </a:t>
            </a:r>
            <a:r>
              <a:rPr lang="en-AU" sz="1200" i="1" dirty="0"/>
              <a:t>Developing a mentally healthy workplace: A review of the literature:</a:t>
            </a:r>
            <a:r>
              <a:rPr lang="en-AU" sz="1200" dirty="0"/>
              <a:t> National Mental Health Commission and the Mentally Healthy Workplace Alliance.</a:t>
            </a:r>
          </a:p>
          <a:p>
            <a:endParaRPr lang="en-US" dirty="0"/>
          </a:p>
        </p:txBody>
      </p:sp>
      <p:sp>
        <p:nvSpPr>
          <p:cNvPr id="4" name="Slide Number Placeholder 3"/>
          <p:cNvSpPr>
            <a:spLocks noGrp="1"/>
          </p:cNvSpPr>
          <p:nvPr>
            <p:ph type="sldNum" sz="quarter" idx="5"/>
          </p:nvPr>
        </p:nvSpPr>
        <p:spPr/>
        <p:txBody>
          <a:bodyPr/>
          <a:lstStyle/>
          <a:p>
            <a:fld id="{D4FA8D2C-AFC7-324F-9E1C-1300CA8E03EE}" type="slidenum">
              <a:rPr lang="en-US" smtClean="0"/>
              <a:t>17</a:t>
            </a:fld>
            <a:endParaRPr lang="en-US"/>
          </a:p>
        </p:txBody>
      </p:sp>
    </p:spTree>
    <p:extLst>
      <p:ext uri="{BB962C8B-B14F-4D97-AF65-F5344CB8AC3E}">
        <p14:creationId xmlns:p14="http://schemas.microsoft.com/office/powerpoint/2010/main" val="29031028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by linking scholars in Arts, Education, Science, Economics Engineering, Built Environment, Health and </a:t>
            </a:r>
            <a:r>
              <a:rPr lang="en-AU" dirty="0" err="1"/>
              <a:t>eSolutions</a:t>
            </a:r>
            <a:r>
              <a:rPr lang="en-AU" dirty="0"/>
              <a:t> to form a Strategic Research Centre focussed on transforming education, but keeping educators in control.</a:t>
            </a:r>
            <a:endParaRPr lang="en-US" dirty="0"/>
          </a:p>
        </p:txBody>
      </p:sp>
      <p:sp>
        <p:nvSpPr>
          <p:cNvPr id="4" name="Slide Number Placeholder 3"/>
          <p:cNvSpPr>
            <a:spLocks noGrp="1"/>
          </p:cNvSpPr>
          <p:nvPr>
            <p:ph type="sldNum" sz="quarter" idx="5"/>
          </p:nvPr>
        </p:nvSpPr>
        <p:spPr/>
        <p:txBody>
          <a:bodyPr/>
          <a:lstStyle/>
          <a:p>
            <a:fld id="{D4FA8D2C-AFC7-324F-9E1C-1300CA8E03EE}" type="slidenum">
              <a:rPr lang="en-US" smtClean="0"/>
              <a:t>22</a:t>
            </a:fld>
            <a:endParaRPr lang="en-US"/>
          </a:p>
        </p:txBody>
      </p:sp>
    </p:spTree>
    <p:extLst>
      <p:ext uri="{BB962C8B-B14F-4D97-AF65-F5344CB8AC3E}">
        <p14:creationId xmlns:p14="http://schemas.microsoft.com/office/powerpoint/2010/main" val="41263938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FA8D2C-AFC7-324F-9E1C-1300CA8E03EE}" type="slidenum">
              <a:rPr lang="en-US" smtClean="0"/>
              <a:t>30</a:t>
            </a:fld>
            <a:endParaRPr lang="en-US"/>
          </a:p>
        </p:txBody>
      </p:sp>
    </p:spTree>
    <p:extLst>
      <p:ext uri="{BB962C8B-B14F-4D97-AF65-F5344CB8AC3E}">
        <p14:creationId xmlns:p14="http://schemas.microsoft.com/office/powerpoint/2010/main" val="3024576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3B1BE-DBA5-F848-A91C-EE4972CE201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AF4A3091-3FA2-A440-9D7A-29F6F38BBE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C42B7BA-6720-C94D-866F-F79C5D3AECFC}"/>
              </a:ext>
            </a:extLst>
          </p:cNvPr>
          <p:cNvSpPr>
            <a:spLocks noGrp="1"/>
          </p:cNvSpPr>
          <p:nvPr>
            <p:ph type="dt" sz="half" idx="10"/>
          </p:nvPr>
        </p:nvSpPr>
        <p:spPr/>
        <p:txBody>
          <a:bodyPr/>
          <a:lstStyle/>
          <a:p>
            <a:fld id="{AEA3D186-6B49-D74D-BBCC-6EF459B6AFFB}" type="datetimeFigureOut">
              <a:rPr lang="en-US" smtClean="0"/>
              <a:t>5/23/2022</a:t>
            </a:fld>
            <a:endParaRPr lang="en-US"/>
          </a:p>
        </p:txBody>
      </p:sp>
      <p:sp>
        <p:nvSpPr>
          <p:cNvPr id="5" name="Footer Placeholder 4">
            <a:extLst>
              <a:ext uri="{FF2B5EF4-FFF2-40B4-BE49-F238E27FC236}">
                <a16:creationId xmlns:a16="http://schemas.microsoft.com/office/drawing/2014/main" id="{090FA4F4-1D45-D94D-9B1B-71B628ECD3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763EAD-43D1-5A4D-94A5-6901A832FDD9}"/>
              </a:ext>
            </a:extLst>
          </p:cNvPr>
          <p:cNvSpPr>
            <a:spLocks noGrp="1"/>
          </p:cNvSpPr>
          <p:nvPr>
            <p:ph type="sldNum" sz="quarter" idx="12"/>
          </p:nvPr>
        </p:nvSpPr>
        <p:spPr/>
        <p:txBody>
          <a:bodyPr/>
          <a:lstStyle/>
          <a:p>
            <a:fld id="{01F2EFA8-2690-014D-9007-25B4CFD1191A}" type="slidenum">
              <a:rPr lang="en-US" smtClean="0"/>
              <a:t>‹#›</a:t>
            </a:fld>
            <a:endParaRPr lang="en-US"/>
          </a:p>
        </p:txBody>
      </p:sp>
    </p:spTree>
    <p:extLst>
      <p:ext uri="{BB962C8B-B14F-4D97-AF65-F5344CB8AC3E}">
        <p14:creationId xmlns:p14="http://schemas.microsoft.com/office/powerpoint/2010/main" val="546701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6B458-21E7-A148-A2FF-067A2841007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D0D758A-AA79-2448-9890-0339D390314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D394C95-373F-7742-95EF-E3DD498B35F2}"/>
              </a:ext>
            </a:extLst>
          </p:cNvPr>
          <p:cNvSpPr>
            <a:spLocks noGrp="1"/>
          </p:cNvSpPr>
          <p:nvPr>
            <p:ph type="dt" sz="half" idx="10"/>
          </p:nvPr>
        </p:nvSpPr>
        <p:spPr/>
        <p:txBody>
          <a:bodyPr/>
          <a:lstStyle/>
          <a:p>
            <a:fld id="{AEA3D186-6B49-D74D-BBCC-6EF459B6AFFB}" type="datetimeFigureOut">
              <a:rPr lang="en-US" smtClean="0"/>
              <a:t>5/23/2022</a:t>
            </a:fld>
            <a:endParaRPr lang="en-US"/>
          </a:p>
        </p:txBody>
      </p:sp>
      <p:sp>
        <p:nvSpPr>
          <p:cNvPr id="5" name="Footer Placeholder 4">
            <a:extLst>
              <a:ext uri="{FF2B5EF4-FFF2-40B4-BE49-F238E27FC236}">
                <a16:creationId xmlns:a16="http://schemas.microsoft.com/office/drawing/2014/main" id="{DB9DFC38-430E-F34B-8C5A-2D6F7812C9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232825-AFC0-BD41-8303-1CF4D01321BA}"/>
              </a:ext>
            </a:extLst>
          </p:cNvPr>
          <p:cNvSpPr>
            <a:spLocks noGrp="1"/>
          </p:cNvSpPr>
          <p:nvPr>
            <p:ph type="sldNum" sz="quarter" idx="12"/>
          </p:nvPr>
        </p:nvSpPr>
        <p:spPr/>
        <p:txBody>
          <a:bodyPr/>
          <a:lstStyle/>
          <a:p>
            <a:fld id="{01F2EFA8-2690-014D-9007-25B4CFD1191A}" type="slidenum">
              <a:rPr lang="en-US" smtClean="0"/>
              <a:t>‹#›</a:t>
            </a:fld>
            <a:endParaRPr lang="en-US"/>
          </a:p>
        </p:txBody>
      </p:sp>
    </p:spTree>
    <p:extLst>
      <p:ext uri="{BB962C8B-B14F-4D97-AF65-F5344CB8AC3E}">
        <p14:creationId xmlns:p14="http://schemas.microsoft.com/office/powerpoint/2010/main" val="3953930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0525D-B136-8C44-BA3C-397419A75920}"/>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9B45977-650E-FE45-8B4F-9282897FB38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259EA93-4C07-824A-A8DA-8109A2377E95}"/>
              </a:ext>
            </a:extLst>
          </p:cNvPr>
          <p:cNvSpPr>
            <a:spLocks noGrp="1"/>
          </p:cNvSpPr>
          <p:nvPr>
            <p:ph type="dt" sz="half" idx="10"/>
          </p:nvPr>
        </p:nvSpPr>
        <p:spPr/>
        <p:txBody>
          <a:bodyPr/>
          <a:lstStyle/>
          <a:p>
            <a:fld id="{AEA3D186-6B49-D74D-BBCC-6EF459B6AFFB}" type="datetimeFigureOut">
              <a:rPr lang="en-US" smtClean="0"/>
              <a:t>5/23/2022</a:t>
            </a:fld>
            <a:endParaRPr lang="en-US"/>
          </a:p>
        </p:txBody>
      </p:sp>
      <p:sp>
        <p:nvSpPr>
          <p:cNvPr id="5" name="Footer Placeholder 4">
            <a:extLst>
              <a:ext uri="{FF2B5EF4-FFF2-40B4-BE49-F238E27FC236}">
                <a16:creationId xmlns:a16="http://schemas.microsoft.com/office/drawing/2014/main" id="{2678B708-5834-3B4A-83EE-9B203F677B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9DE895-5E40-5845-A6C7-40F75B9C28EC}"/>
              </a:ext>
            </a:extLst>
          </p:cNvPr>
          <p:cNvSpPr>
            <a:spLocks noGrp="1"/>
          </p:cNvSpPr>
          <p:nvPr>
            <p:ph type="sldNum" sz="quarter" idx="12"/>
          </p:nvPr>
        </p:nvSpPr>
        <p:spPr/>
        <p:txBody>
          <a:bodyPr/>
          <a:lstStyle/>
          <a:p>
            <a:fld id="{01F2EFA8-2690-014D-9007-25B4CFD1191A}" type="slidenum">
              <a:rPr lang="en-US" smtClean="0"/>
              <a:t>‹#›</a:t>
            </a:fld>
            <a:endParaRPr lang="en-US"/>
          </a:p>
        </p:txBody>
      </p:sp>
    </p:spTree>
    <p:extLst>
      <p:ext uri="{BB962C8B-B14F-4D97-AF65-F5344CB8AC3E}">
        <p14:creationId xmlns:p14="http://schemas.microsoft.com/office/powerpoint/2010/main" val="2968892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60038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AB72A-7FA2-AB47-A436-1B19A57A49A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490946D-63C9-4F47-A313-3FD6E2F45D6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2E5FFE4-9666-E241-B08F-468F0657B5BE}"/>
              </a:ext>
            </a:extLst>
          </p:cNvPr>
          <p:cNvSpPr>
            <a:spLocks noGrp="1"/>
          </p:cNvSpPr>
          <p:nvPr>
            <p:ph type="dt" sz="half" idx="10"/>
          </p:nvPr>
        </p:nvSpPr>
        <p:spPr/>
        <p:txBody>
          <a:bodyPr/>
          <a:lstStyle/>
          <a:p>
            <a:fld id="{AEA3D186-6B49-D74D-BBCC-6EF459B6AFFB}" type="datetimeFigureOut">
              <a:rPr lang="en-US" smtClean="0"/>
              <a:t>5/23/2022</a:t>
            </a:fld>
            <a:endParaRPr lang="en-US"/>
          </a:p>
        </p:txBody>
      </p:sp>
      <p:sp>
        <p:nvSpPr>
          <p:cNvPr id="5" name="Footer Placeholder 4">
            <a:extLst>
              <a:ext uri="{FF2B5EF4-FFF2-40B4-BE49-F238E27FC236}">
                <a16:creationId xmlns:a16="http://schemas.microsoft.com/office/drawing/2014/main" id="{3BE1C3A3-76EE-1244-9745-B7D9164F66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03100F-44F6-7A41-B3A1-06915770B49C}"/>
              </a:ext>
            </a:extLst>
          </p:cNvPr>
          <p:cNvSpPr>
            <a:spLocks noGrp="1"/>
          </p:cNvSpPr>
          <p:nvPr>
            <p:ph type="sldNum" sz="quarter" idx="12"/>
          </p:nvPr>
        </p:nvSpPr>
        <p:spPr/>
        <p:txBody>
          <a:bodyPr/>
          <a:lstStyle/>
          <a:p>
            <a:fld id="{01F2EFA8-2690-014D-9007-25B4CFD1191A}" type="slidenum">
              <a:rPr lang="en-US" smtClean="0"/>
              <a:t>‹#›</a:t>
            </a:fld>
            <a:endParaRPr lang="en-US"/>
          </a:p>
        </p:txBody>
      </p:sp>
    </p:spTree>
    <p:extLst>
      <p:ext uri="{BB962C8B-B14F-4D97-AF65-F5344CB8AC3E}">
        <p14:creationId xmlns:p14="http://schemas.microsoft.com/office/powerpoint/2010/main" val="1215746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61209-2223-2641-B2E1-9F0E5638257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77E4DC4C-F809-944D-83A1-2DB7298A77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A631635-74BC-9B49-9184-9B687DA1A9A3}"/>
              </a:ext>
            </a:extLst>
          </p:cNvPr>
          <p:cNvSpPr>
            <a:spLocks noGrp="1"/>
          </p:cNvSpPr>
          <p:nvPr>
            <p:ph type="dt" sz="half" idx="10"/>
          </p:nvPr>
        </p:nvSpPr>
        <p:spPr/>
        <p:txBody>
          <a:bodyPr/>
          <a:lstStyle/>
          <a:p>
            <a:fld id="{AEA3D186-6B49-D74D-BBCC-6EF459B6AFFB}" type="datetimeFigureOut">
              <a:rPr lang="en-US" smtClean="0"/>
              <a:t>5/23/2022</a:t>
            </a:fld>
            <a:endParaRPr lang="en-US"/>
          </a:p>
        </p:txBody>
      </p:sp>
      <p:sp>
        <p:nvSpPr>
          <p:cNvPr id="5" name="Footer Placeholder 4">
            <a:extLst>
              <a:ext uri="{FF2B5EF4-FFF2-40B4-BE49-F238E27FC236}">
                <a16:creationId xmlns:a16="http://schemas.microsoft.com/office/drawing/2014/main" id="{968CB583-FD0B-304D-9C83-152D2977A3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F91829-9879-554C-831B-6918CF9A673B}"/>
              </a:ext>
            </a:extLst>
          </p:cNvPr>
          <p:cNvSpPr>
            <a:spLocks noGrp="1"/>
          </p:cNvSpPr>
          <p:nvPr>
            <p:ph type="sldNum" sz="quarter" idx="12"/>
          </p:nvPr>
        </p:nvSpPr>
        <p:spPr/>
        <p:txBody>
          <a:bodyPr/>
          <a:lstStyle/>
          <a:p>
            <a:fld id="{01F2EFA8-2690-014D-9007-25B4CFD1191A}" type="slidenum">
              <a:rPr lang="en-US" smtClean="0"/>
              <a:t>‹#›</a:t>
            </a:fld>
            <a:endParaRPr lang="en-US"/>
          </a:p>
        </p:txBody>
      </p:sp>
    </p:spTree>
    <p:extLst>
      <p:ext uri="{BB962C8B-B14F-4D97-AF65-F5344CB8AC3E}">
        <p14:creationId xmlns:p14="http://schemas.microsoft.com/office/powerpoint/2010/main" val="2283494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9DBCB-C833-4440-8A9D-D42B05CF4B7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2A92971-0DE2-7447-B6F7-2B18F3F7CE3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9E79BF0-4691-C14A-BE94-DDDA1491337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059EC510-871A-024E-A7A8-4B2E19EBA9F2}"/>
              </a:ext>
            </a:extLst>
          </p:cNvPr>
          <p:cNvSpPr>
            <a:spLocks noGrp="1"/>
          </p:cNvSpPr>
          <p:nvPr>
            <p:ph type="dt" sz="half" idx="10"/>
          </p:nvPr>
        </p:nvSpPr>
        <p:spPr/>
        <p:txBody>
          <a:bodyPr/>
          <a:lstStyle/>
          <a:p>
            <a:fld id="{AEA3D186-6B49-D74D-BBCC-6EF459B6AFFB}" type="datetimeFigureOut">
              <a:rPr lang="en-US" smtClean="0"/>
              <a:t>5/23/2022</a:t>
            </a:fld>
            <a:endParaRPr lang="en-US"/>
          </a:p>
        </p:txBody>
      </p:sp>
      <p:sp>
        <p:nvSpPr>
          <p:cNvPr id="6" name="Footer Placeholder 5">
            <a:extLst>
              <a:ext uri="{FF2B5EF4-FFF2-40B4-BE49-F238E27FC236}">
                <a16:creationId xmlns:a16="http://schemas.microsoft.com/office/drawing/2014/main" id="{D4F3502E-816D-1F4C-B310-6818158251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B3EA81-22EA-B54C-AA38-2170D850E299}"/>
              </a:ext>
            </a:extLst>
          </p:cNvPr>
          <p:cNvSpPr>
            <a:spLocks noGrp="1"/>
          </p:cNvSpPr>
          <p:nvPr>
            <p:ph type="sldNum" sz="quarter" idx="12"/>
          </p:nvPr>
        </p:nvSpPr>
        <p:spPr/>
        <p:txBody>
          <a:bodyPr/>
          <a:lstStyle/>
          <a:p>
            <a:fld id="{01F2EFA8-2690-014D-9007-25B4CFD1191A}" type="slidenum">
              <a:rPr lang="en-US" smtClean="0"/>
              <a:t>‹#›</a:t>
            </a:fld>
            <a:endParaRPr lang="en-US"/>
          </a:p>
        </p:txBody>
      </p:sp>
    </p:spTree>
    <p:extLst>
      <p:ext uri="{BB962C8B-B14F-4D97-AF65-F5344CB8AC3E}">
        <p14:creationId xmlns:p14="http://schemas.microsoft.com/office/powerpoint/2010/main" val="2902437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CFDE3-425D-8540-B2B0-DFBF8F16B026}"/>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503D5DD-8D62-C84E-BEF1-62D4B22F86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B82D06C-D2F8-714A-9A43-363EB3D49A2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D7F6A26-DCBC-134B-AD55-84F6C3027B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D400288-5518-6E42-B5D9-3EE675F39A3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4000D028-47BA-4247-8C07-E9853D251B40}"/>
              </a:ext>
            </a:extLst>
          </p:cNvPr>
          <p:cNvSpPr>
            <a:spLocks noGrp="1"/>
          </p:cNvSpPr>
          <p:nvPr>
            <p:ph type="dt" sz="half" idx="10"/>
          </p:nvPr>
        </p:nvSpPr>
        <p:spPr/>
        <p:txBody>
          <a:bodyPr/>
          <a:lstStyle/>
          <a:p>
            <a:fld id="{AEA3D186-6B49-D74D-BBCC-6EF459B6AFFB}" type="datetimeFigureOut">
              <a:rPr lang="en-US" smtClean="0"/>
              <a:t>5/23/2022</a:t>
            </a:fld>
            <a:endParaRPr lang="en-US"/>
          </a:p>
        </p:txBody>
      </p:sp>
      <p:sp>
        <p:nvSpPr>
          <p:cNvPr id="8" name="Footer Placeholder 7">
            <a:extLst>
              <a:ext uri="{FF2B5EF4-FFF2-40B4-BE49-F238E27FC236}">
                <a16:creationId xmlns:a16="http://schemas.microsoft.com/office/drawing/2014/main" id="{75F94814-B766-5648-AB95-A85CE54D60B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FADF40-DA5B-4240-8E6C-D14B28D56F3E}"/>
              </a:ext>
            </a:extLst>
          </p:cNvPr>
          <p:cNvSpPr>
            <a:spLocks noGrp="1"/>
          </p:cNvSpPr>
          <p:nvPr>
            <p:ph type="sldNum" sz="quarter" idx="12"/>
          </p:nvPr>
        </p:nvSpPr>
        <p:spPr/>
        <p:txBody>
          <a:bodyPr/>
          <a:lstStyle/>
          <a:p>
            <a:fld id="{01F2EFA8-2690-014D-9007-25B4CFD1191A}" type="slidenum">
              <a:rPr lang="en-US" smtClean="0"/>
              <a:t>‹#›</a:t>
            </a:fld>
            <a:endParaRPr lang="en-US"/>
          </a:p>
        </p:txBody>
      </p:sp>
    </p:spTree>
    <p:extLst>
      <p:ext uri="{BB962C8B-B14F-4D97-AF65-F5344CB8AC3E}">
        <p14:creationId xmlns:p14="http://schemas.microsoft.com/office/powerpoint/2010/main" val="745640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1CAD1-DBC5-4346-A20B-3F46E979652E}"/>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D6D4EFBA-EA22-DD4E-88D9-B3EC0DFB3183}"/>
              </a:ext>
            </a:extLst>
          </p:cNvPr>
          <p:cNvSpPr>
            <a:spLocks noGrp="1"/>
          </p:cNvSpPr>
          <p:nvPr>
            <p:ph type="dt" sz="half" idx="10"/>
          </p:nvPr>
        </p:nvSpPr>
        <p:spPr/>
        <p:txBody>
          <a:bodyPr/>
          <a:lstStyle/>
          <a:p>
            <a:fld id="{AEA3D186-6B49-D74D-BBCC-6EF459B6AFFB}" type="datetimeFigureOut">
              <a:rPr lang="en-US" smtClean="0"/>
              <a:t>5/23/2022</a:t>
            </a:fld>
            <a:endParaRPr lang="en-US"/>
          </a:p>
        </p:txBody>
      </p:sp>
      <p:sp>
        <p:nvSpPr>
          <p:cNvPr id="4" name="Footer Placeholder 3">
            <a:extLst>
              <a:ext uri="{FF2B5EF4-FFF2-40B4-BE49-F238E27FC236}">
                <a16:creationId xmlns:a16="http://schemas.microsoft.com/office/drawing/2014/main" id="{C988BC67-DF07-5D42-B29E-8E12061F8DE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E8A7114-5877-EC43-84B0-CDB6271D6FD0}"/>
              </a:ext>
            </a:extLst>
          </p:cNvPr>
          <p:cNvSpPr>
            <a:spLocks noGrp="1"/>
          </p:cNvSpPr>
          <p:nvPr>
            <p:ph type="sldNum" sz="quarter" idx="12"/>
          </p:nvPr>
        </p:nvSpPr>
        <p:spPr/>
        <p:txBody>
          <a:bodyPr/>
          <a:lstStyle/>
          <a:p>
            <a:fld id="{01F2EFA8-2690-014D-9007-25B4CFD1191A}" type="slidenum">
              <a:rPr lang="en-US" smtClean="0"/>
              <a:t>‹#›</a:t>
            </a:fld>
            <a:endParaRPr lang="en-US"/>
          </a:p>
        </p:txBody>
      </p:sp>
    </p:spTree>
    <p:extLst>
      <p:ext uri="{BB962C8B-B14F-4D97-AF65-F5344CB8AC3E}">
        <p14:creationId xmlns:p14="http://schemas.microsoft.com/office/powerpoint/2010/main" val="2845499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157B09-4DA4-2341-A172-0AF345D0CE46}"/>
              </a:ext>
            </a:extLst>
          </p:cNvPr>
          <p:cNvSpPr>
            <a:spLocks noGrp="1"/>
          </p:cNvSpPr>
          <p:nvPr>
            <p:ph type="dt" sz="half" idx="10"/>
          </p:nvPr>
        </p:nvSpPr>
        <p:spPr/>
        <p:txBody>
          <a:bodyPr/>
          <a:lstStyle/>
          <a:p>
            <a:fld id="{AEA3D186-6B49-D74D-BBCC-6EF459B6AFFB}" type="datetimeFigureOut">
              <a:rPr lang="en-US" smtClean="0"/>
              <a:t>5/23/2022</a:t>
            </a:fld>
            <a:endParaRPr lang="en-US"/>
          </a:p>
        </p:txBody>
      </p:sp>
      <p:sp>
        <p:nvSpPr>
          <p:cNvPr id="3" name="Footer Placeholder 2">
            <a:extLst>
              <a:ext uri="{FF2B5EF4-FFF2-40B4-BE49-F238E27FC236}">
                <a16:creationId xmlns:a16="http://schemas.microsoft.com/office/drawing/2014/main" id="{1CDB5BBE-3DBD-8349-85A9-7177D95874E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892352E-5B26-E143-BAED-180EE6C198A2}"/>
              </a:ext>
            </a:extLst>
          </p:cNvPr>
          <p:cNvSpPr>
            <a:spLocks noGrp="1"/>
          </p:cNvSpPr>
          <p:nvPr>
            <p:ph type="sldNum" sz="quarter" idx="12"/>
          </p:nvPr>
        </p:nvSpPr>
        <p:spPr/>
        <p:txBody>
          <a:bodyPr/>
          <a:lstStyle/>
          <a:p>
            <a:fld id="{01F2EFA8-2690-014D-9007-25B4CFD1191A}" type="slidenum">
              <a:rPr lang="en-US" smtClean="0"/>
              <a:t>‹#›</a:t>
            </a:fld>
            <a:endParaRPr lang="en-US"/>
          </a:p>
        </p:txBody>
      </p:sp>
    </p:spTree>
    <p:extLst>
      <p:ext uri="{BB962C8B-B14F-4D97-AF65-F5344CB8AC3E}">
        <p14:creationId xmlns:p14="http://schemas.microsoft.com/office/powerpoint/2010/main" val="4173302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0CD2B-991C-B04D-96B4-825A7FCA952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95BDD473-1D97-C448-8381-C5DD65861FE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433BC052-BA0E-C04B-8F82-863A30DEDD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97DE81C-178A-304B-963D-2CA7259682DE}"/>
              </a:ext>
            </a:extLst>
          </p:cNvPr>
          <p:cNvSpPr>
            <a:spLocks noGrp="1"/>
          </p:cNvSpPr>
          <p:nvPr>
            <p:ph type="dt" sz="half" idx="10"/>
          </p:nvPr>
        </p:nvSpPr>
        <p:spPr/>
        <p:txBody>
          <a:bodyPr/>
          <a:lstStyle/>
          <a:p>
            <a:fld id="{AEA3D186-6B49-D74D-BBCC-6EF459B6AFFB}" type="datetimeFigureOut">
              <a:rPr lang="en-US" smtClean="0"/>
              <a:t>5/23/2022</a:t>
            </a:fld>
            <a:endParaRPr lang="en-US"/>
          </a:p>
        </p:txBody>
      </p:sp>
      <p:sp>
        <p:nvSpPr>
          <p:cNvPr id="6" name="Footer Placeholder 5">
            <a:extLst>
              <a:ext uri="{FF2B5EF4-FFF2-40B4-BE49-F238E27FC236}">
                <a16:creationId xmlns:a16="http://schemas.microsoft.com/office/drawing/2014/main" id="{9DA0B1BF-692C-1D47-B590-7853938B49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11A09C-183C-5C46-BBE7-7D2C64B9E2E0}"/>
              </a:ext>
            </a:extLst>
          </p:cNvPr>
          <p:cNvSpPr>
            <a:spLocks noGrp="1"/>
          </p:cNvSpPr>
          <p:nvPr>
            <p:ph type="sldNum" sz="quarter" idx="12"/>
          </p:nvPr>
        </p:nvSpPr>
        <p:spPr/>
        <p:txBody>
          <a:bodyPr/>
          <a:lstStyle/>
          <a:p>
            <a:fld id="{01F2EFA8-2690-014D-9007-25B4CFD1191A}" type="slidenum">
              <a:rPr lang="en-US" smtClean="0"/>
              <a:t>‹#›</a:t>
            </a:fld>
            <a:endParaRPr lang="en-US"/>
          </a:p>
        </p:txBody>
      </p:sp>
    </p:spTree>
    <p:extLst>
      <p:ext uri="{BB962C8B-B14F-4D97-AF65-F5344CB8AC3E}">
        <p14:creationId xmlns:p14="http://schemas.microsoft.com/office/powerpoint/2010/main" val="275208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CAED3-4950-144A-B146-5611E99D39A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9C69EE4-BBE7-B94A-A035-47D8F86C77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428D7F4-5B98-2049-8967-62893D8EB2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29941DF-4285-9649-AEA3-D5ACFD8232A5}"/>
              </a:ext>
            </a:extLst>
          </p:cNvPr>
          <p:cNvSpPr>
            <a:spLocks noGrp="1"/>
          </p:cNvSpPr>
          <p:nvPr>
            <p:ph type="dt" sz="half" idx="10"/>
          </p:nvPr>
        </p:nvSpPr>
        <p:spPr/>
        <p:txBody>
          <a:bodyPr/>
          <a:lstStyle/>
          <a:p>
            <a:fld id="{AEA3D186-6B49-D74D-BBCC-6EF459B6AFFB}" type="datetimeFigureOut">
              <a:rPr lang="en-US" smtClean="0"/>
              <a:t>5/23/2022</a:t>
            </a:fld>
            <a:endParaRPr lang="en-US"/>
          </a:p>
        </p:txBody>
      </p:sp>
      <p:sp>
        <p:nvSpPr>
          <p:cNvPr id="6" name="Footer Placeholder 5">
            <a:extLst>
              <a:ext uri="{FF2B5EF4-FFF2-40B4-BE49-F238E27FC236}">
                <a16:creationId xmlns:a16="http://schemas.microsoft.com/office/drawing/2014/main" id="{5C2A13C7-3948-DE42-A576-6B10BA3D8D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37AC65-628A-FE4C-B51F-0954D5D333D6}"/>
              </a:ext>
            </a:extLst>
          </p:cNvPr>
          <p:cNvSpPr>
            <a:spLocks noGrp="1"/>
          </p:cNvSpPr>
          <p:nvPr>
            <p:ph type="sldNum" sz="quarter" idx="12"/>
          </p:nvPr>
        </p:nvSpPr>
        <p:spPr/>
        <p:txBody>
          <a:bodyPr/>
          <a:lstStyle/>
          <a:p>
            <a:fld id="{01F2EFA8-2690-014D-9007-25B4CFD1191A}" type="slidenum">
              <a:rPr lang="en-US" smtClean="0"/>
              <a:t>‹#›</a:t>
            </a:fld>
            <a:endParaRPr lang="en-US"/>
          </a:p>
        </p:txBody>
      </p:sp>
    </p:spTree>
    <p:extLst>
      <p:ext uri="{BB962C8B-B14F-4D97-AF65-F5344CB8AC3E}">
        <p14:creationId xmlns:p14="http://schemas.microsoft.com/office/powerpoint/2010/main" val="928843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20DBFC-449F-104E-923C-3B15E25C56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EF95E34-3361-FB4A-B3A8-4D0F8DEC00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24EA71F-451B-D749-A661-38EDF56462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A3D186-6B49-D74D-BBCC-6EF459B6AFFB}" type="datetimeFigureOut">
              <a:rPr lang="en-US" smtClean="0"/>
              <a:t>5/23/2022</a:t>
            </a:fld>
            <a:endParaRPr lang="en-US"/>
          </a:p>
        </p:txBody>
      </p:sp>
      <p:sp>
        <p:nvSpPr>
          <p:cNvPr id="5" name="Footer Placeholder 4">
            <a:extLst>
              <a:ext uri="{FF2B5EF4-FFF2-40B4-BE49-F238E27FC236}">
                <a16:creationId xmlns:a16="http://schemas.microsoft.com/office/drawing/2014/main" id="{4E29DDEF-FE72-6349-9B8F-FF50000EB4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564A298-F886-0642-A6FD-31C483DAAD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F2EFA8-2690-014D-9007-25B4CFD1191A}" type="slidenum">
              <a:rPr lang="en-US" smtClean="0"/>
              <a:t>‹#›</a:t>
            </a:fld>
            <a:endParaRPr lang="en-US"/>
          </a:p>
        </p:txBody>
      </p:sp>
    </p:spTree>
    <p:extLst>
      <p:ext uri="{BB962C8B-B14F-4D97-AF65-F5344CB8AC3E}">
        <p14:creationId xmlns:p14="http://schemas.microsoft.com/office/powerpoint/2010/main" val="270219868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hyperlink" Target="http://www.fya.org.au/wp-content/uploads/2017/07/FYA_TheNewWorkSmarts_July2017.pdf"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mailto:m.rahimi@deakin.edu.au" TargetMode="External"/><Relationship Id="rId2" Type="http://schemas.openxmlformats.org/officeDocument/2006/relationships/hyperlink" Target="mailto:ben.arnold@deakin.edu.au" TargetMode="External"/><Relationship Id="rId1" Type="http://schemas.openxmlformats.org/officeDocument/2006/relationships/slideLayout" Target="../slideLayouts/slideLayout2.xml"/><Relationship Id="rId4" Type="http://schemas.openxmlformats.org/officeDocument/2006/relationships/hyperlink" Target="mailto:marcus.Horwood@deakin.edu.au"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F3C36-5C4C-0F45-A2AC-458258A86AA9}"/>
              </a:ext>
            </a:extLst>
          </p:cNvPr>
          <p:cNvSpPr>
            <a:spLocks noGrp="1"/>
          </p:cNvSpPr>
          <p:nvPr>
            <p:ph type="ctrTitle"/>
          </p:nvPr>
        </p:nvSpPr>
        <p:spPr>
          <a:xfrm>
            <a:off x="804672" y="568411"/>
            <a:ext cx="10558272" cy="1261564"/>
          </a:xfrm>
          <a:ln>
            <a:noFill/>
          </a:ln>
        </p:spPr>
        <p:style>
          <a:lnRef idx="2">
            <a:schemeClr val="accent6"/>
          </a:lnRef>
          <a:fillRef idx="1">
            <a:schemeClr val="lt1"/>
          </a:fillRef>
          <a:effectRef idx="0">
            <a:schemeClr val="accent6"/>
          </a:effectRef>
          <a:fontRef idx="minor">
            <a:schemeClr val="dk1"/>
          </a:fontRef>
        </p:style>
        <p:txBody>
          <a:bodyPr>
            <a:noAutofit/>
          </a:bodyPr>
          <a:lstStyle/>
          <a:p>
            <a:br>
              <a:rPr lang="en-AU" dirty="0"/>
            </a:br>
            <a:br>
              <a:rPr lang="en-AU" dirty="0"/>
            </a:br>
            <a:br>
              <a:rPr lang="en-AU" dirty="0"/>
            </a:br>
            <a:br>
              <a:rPr lang="en-AU" dirty="0"/>
            </a:br>
            <a:r>
              <a:rPr lang="en-AU" dirty="0"/>
              <a:t> </a:t>
            </a:r>
            <a:r>
              <a:rPr lang="en-AU" sz="4000" b="1" dirty="0"/>
              <a:t>School Leader Workload: What does the evidence tell us and how should we respond? </a:t>
            </a:r>
            <a:endParaRPr lang="en-AU" sz="4000" dirty="0"/>
          </a:p>
        </p:txBody>
      </p:sp>
      <p:sp>
        <p:nvSpPr>
          <p:cNvPr id="3" name="Subtitle 2">
            <a:extLst>
              <a:ext uri="{FF2B5EF4-FFF2-40B4-BE49-F238E27FC236}">
                <a16:creationId xmlns:a16="http://schemas.microsoft.com/office/drawing/2014/main" id="{1326BB8F-CA89-EE49-B6E2-803624D51249}"/>
              </a:ext>
            </a:extLst>
          </p:cNvPr>
          <p:cNvSpPr>
            <a:spLocks noGrp="1"/>
          </p:cNvSpPr>
          <p:nvPr>
            <p:ph type="subTitle" idx="1"/>
          </p:nvPr>
        </p:nvSpPr>
        <p:spPr>
          <a:xfrm>
            <a:off x="1524000" y="2645664"/>
            <a:ext cx="9144000" cy="2044901"/>
          </a:xfrm>
        </p:spPr>
        <p:txBody>
          <a:bodyPr>
            <a:normAutofit fontScale="92500" lnSpcReduction="20000"/>
          </a:bodyPr>
          <a:lstStyle/>
          <a:p>
            <a:r>
              <a:rPr lang="en-US" sz="3600" dirty="0"/>
              <a:t>Phil Riley</a:t>
            </a:r>
          </a:p>
          <a:p>
            <a:endParaRPr lang="en-US" sz="3600" dirty="0"/>
          </a:p>
          <a:p>
            <a:r>
              <a:rPr lang="en-US" sz="3600" dirty="0"/>
              <a:t>SASSLA State Conference </a:t>
            </a:r>
          </a:p>
          <a:p>
            <a:r>
              <a:rPr lang="en-US" sz="3600" dirty="0"/>
              <a:t>May 20, 2022</a:t>
            </a:r>
            <a:endParaRPr lang="en-US" dirty="0"/>
          </a:p>
        </p:txBody>
      </p:sp>
      <p:grpSp>
        <p:nvGrpSpPr>
          <p:cNvPr id="8" name="Group 7">
            <a:extLst>
              <a:ext uri="{FF2B5EF4-FFF2-40B4-BE49-F238E27FC236}">
                <a16:creationId xmlns:a16="http://schemas.microsoft.com/office/drawing/2014/main" id="{310F4E9B-2D45-A8E8-7292-1302E26A3049}"/>
              </a:ext>
            </a:extLst>
          </p:cNvPr>
          <p:cNvGrpSpPr/>
          <p:nvPr/>
        </p:nvGrpSpPr>
        <p:grpSpPr>
          <a:xfrm>
            <a:off x="2602915" y="5400000"/>
            <a:ext cx="7095894" cy="1080000"/>
            <a:chOff x="2026844" y="5180941"/>
            <a:chExt cx="7095894" cy="1080000"/>
          </a:xfrm>
        </p:grpSpPr>
        <p:pic>
          <p:nvPicPr>
            <p:cNvPr id="9" name="Picture 8">
              <a:extLst>
                <a:ext uri="{FF2B5EF4-FFF2-40B4-BE49-F238E27FC236}">
                  <a16:creationId xmlns:a16="http://schemas.microsoft.com/office/drawing/2014/main" id="{A7DFCDBE-F4CD-69B0-A263-68D52CCC28DD}"/>
                </a:ext>
              </a:extLst>
            </p:cNvPr>
            <p:cNvPicPr>
              <a:picLocks noChangeAspect="1"/>
            </p:cNvPicPr>
            <p:nvPr/>
          </p:nvPicPr>
          <p:blipFill>
            <a:blip r:embed="rId2"/>
            <a:stretch>
              <a:fillRect/>
            </a:stretch>
          </p:blipFill>
          <p:spPr>
            <a:xfrm>
              <a:off x="2026844" y="5306941"/>
              <a:ext cx="3068598" cy="828000"/>
            </a:xfrm>
            <a:prstGeom prst="rect">
              <a:avLst/>
            </a:prstGeom>
          </p:spPr>
        </p:pic>
        <p:pic>
          <p:nvPicPr>
            <p:cNvPr id="10" name="Picture 9">
              <a:extLst>
                <a:ext uri="{FF2B5EF4-FFF2-40B4-BE49-F238E27FC236}">
                  <a16:creationId xmlns:a16="http://schemas.microsoft.com/office/drawing/2014/main" id="{7D7DDB6C-2BBD-C802-99FF-9BDF9AF039C6}"/>
                </a:ext>
              </a:extLst>
            </p:cNvPr>
            <p:cNvPicPr>
              <a:picLocks noChangeAspect="1"/>
            </p:cNvPicPr>
            <p:nvPr/>
          </p:nvPicPr>
          <p:blipFill>
            <a:blip r:embed="rId3"/>
            <a:stretch>
              <a:fillRect/>
            </a:stretch>
          </p:blipFill>
          <p:spPr>
            <a:xfrm>
              <a:off x="5528203" y="5180941"/>
              <a:ext cx="3594535" cy="1080000"/>
            </a:xfrm>
            <a:prstGeom prst="rect">
              <a:avLst/>
            </a:prstGeom>
          </p:spPr>
        </p:pic>
      </p:grpSp>
    </p:spTree>
    <p:extLst>
      <p:ext uri="{BB962C8B-B14F-4D97-AF65-F5344CB8AC3E}">
        <p14:creationId xmlns:p14="http://schemas.microsoft.com/office/powerpoint/2010/main" val="903154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1" name="Screen Shot 2017-07-29 at 4.11.46 am.png" descr="Screen Shot 2017-07-29 at 4.11.46 a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64945" y="402284"/>
            <a:ext cx="6327084" cy="5704148"/>
          </a:xfrm>
          <a:prstGeom prst="rect">
            <a:avLst/>
          </a:prstGeom>
          <a:ln w="12700">
            <a:miter lim="400000"/>
          </a:ln>
        </p:spPr>
      </p:pic>
      <p:sp>
        <p:nvSpPr>
          <p:cNvPr id="422" name="Foundation for Young Australians. (2017). The new work smarts: Thriving in the new work order. Retrieved from http://www.fya.org.au/wp-content/uploads/2017/07/FYA_TheNewWorkSmarts_July2017.pdf"/>
          <p:cNvSpPr txBox="1"/>
          <p:nvPr/>
        </p:nvSpPr>
        <p:spPr>
          <a:xfrm>
            <a:off x="2584955" y="6268196"/>
            <a:ext cx="6327085" cy="3750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marL="321457" indent="-321457" algn="ctr" defTabSz="321457">
              <a:defRPr sz="1400">
                <a:latin typeface="Helvetica"/>
                <a:ea typeface="Helvetica"/>
                <a:cs typeface="Helvetica"/>
                <a:sym typeface="Helvetica"/>
              </a:defRPr>
            </a:pPr>
            <a:r>
              <a:rPr sz="984" dirty="0"/>
              <a:t>Foundation for Young Australians. (2017). The new work smarts: Thriving in the new work order. </a:t>
            </a:r>
            <a:endParaRPr lang="en-AU" sz="984" dirty="0"/>
          </a:p>
          <a:p>
            <a:pPr marL="321457" indent="-321457" algn="ctr" defTabSz="321457">
              <a:defRPr sz="1400">
                <a:latin typeface="Helvetica"/>
                <a:ea typeface="Helvetica"/>
                <a:cs typeface="Helvetica"/>
                <a:sym typeface="Helvetica"/>
              </a:defRPr>
            </a:pPr>
            <a:r>
              <a:rPr sz="984" dirty="0"/>
              <a:t>Retrieved from </a:t>
            </a:r>
            <a:r>
              <a:rPr sz="984" u="sng" dirty="0">
                <a:hlinkClick r:id="rId4"/>
              </a:rPr>
              <a:t>http://www.fya.org.au/wp-content/uploads/2017/07/FYA_TheNewWorkSmarts_July2017.pdf</a:t>
            </a:r>
          </a:p>
        </p:txBody>
      </p:sp>
      <p:sp>
        <p:nvSpPr>
          <p:cNvPr id="423" name="Arrow"/>
          <p:cNvSpPr/>
          <p:nvPr/>
        </p:nvSpPr>
        <p:spPr>
          <a:xfrm rot="10800000">
            <a:off x="7417333" y="1272955"/>
            <a:ext cx="2283666" cy="892969"/>
          </a:xfrm>
          <a:prstGeom prst="rightArrow">
            <a:avLst>
              <a:gd name="adj1" fmla="val 32000"/>
              <a:gd name="adj2" fmla="val 64000"/>
            </a:avLst>
          </a:prstGeom>
          <a:blipFill>
            <a:blip r:embed="rId5" cstate="email">
              <a:extLst>
                <a:ext uri="{28A0092B-C50C-407E-A947-70E740481C1C}">
                  <a14:useLocalDpi xmlns:a14="http://schemas.microsoft.com/office/drawing/2010/main"/>
                </a:ext>
              </a:extLst>
            </a:blip>
          </a:blipFill>
          <a:ln w="12700">
            <a:miter lim="400000"/>
          </a:ln>
          <a:effectLst>
            <a:outerShdw blurRad="38100" dist="25400" dir="5400000" rotWithShape="0">
              <a:srgbClr val="000000">
                <a:alpha val="50000"/>
              </a:srgbClr>
            </a:outerShdw>
          </a:effectLst>
        </p:spPr>
        <p:txBody>
          <a:bodyPr lIns="35719" tIns="35719" rIns="35719" bIns="35719" anchor="ctr"/>
          <a:lstStyle/>
          <a:p>
            <a:pPr>
              <a:defRPr sz="2400">
                <a:solidFill>
                  <a:srgbClr val="FFFFFF"/>
                </a:solidFill>
              </a:defRPr>
            </a:pPr>
            <a:endParaRPr sz="1687"/>
          </a:p>
        </p:txBody>
      </p:sp>
      <p:sp>
        <p:nvSpPr>
          <p:cNvPr id="424" name="Arrow"/>
          <p:cNvSpPr/>
          <p:nvPr/>
        </p:nvSpPr>
        <p:spPr>
          <a:xfrm rot="10800000">
            <a:off x="4327304" y="1866543"/>
            <a:ext cx="5373695" cy="892969"/>
          </a:xfrm>
          <a:prstGeom prst="rightArrow">
            <a:avLst>
              <a:gd name="adj1" fmla="val 32000"/>
              <a:gd name="adj2" fmla="val 64000"/>
            </a:avLst>
          </a:prstGeom>
          <a:blipFill>
            <a:blip r:embed="rId5" cstate="email">
              <a:extLst>
                <a:ext uri="{28A0092B-C50C-407E-A947-70E740481C1C}">
                  <a14:useLocalDpi xmlns:a14="http://schemas.microsoft.com/office/drawing/2010/main"/>
                </a:ext>
              </a:extLst>
            </a:blip>
          </a:blipFill>
          <a:ln w="12700">
            <a:miter lim="400000"/>
          </a:ln>
          <a:effectLst>
            <a:outerShdw blurRad="38100" dist="25400" dir="5400000" rotWithShape="0">
              <a:srgbClr val="000000">
                <a:alpha val="50000"/>
              </a:srgbClr>
            </a:outerShdw>
          </a:effectLst>
        </p:spPr>
        <p:txBody>
          <a:bodyPr lIns="35719" tIns="35719" rIns="35719" bIns="35719" anchor="ctr"/>
          <a:lstStyle/>
          <a:p>
            <a:pPr>
              <a:defRPr sz="2400">
                <a:solidFill>
                  <a:srgbClr val="FFFFFF"/>
                </a:solidFill>
              </a:defRPr>
            </a:pPr>
            <a:endParaRPr sz="1687"/>
          </a:p>
        </p:txBody>
      </p:sp>
      <p:sp>
        <p:nvSpPr>
          <p:cNvPr id="425" name="No thoughts about workload"/>
          <p:cNvSpPr txBox="1"/>
          <p:nvPr/>
        </p:nvSpPr>
        <p:spPr>
          <a:xfrm>
            <a:off x="10122010" y="1272955"/>
            <a:ext cx="1434589" cy="163051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p>
            <a:r>
              <a:rPr sz="1266" dirty="0"/>
              <a:t>No thoughts about </a:t>
            </a:r>
            <a:r>
              <a:rPr lang="en-AU" sz="1266" dirty="0"/>
              <a:t>11 h/p/week extra </a:t>
            </a:r>
            <a:r>
              <a:rPr sz="1266" dirty="0"/>
              <a:t>workload</a:t>
            </a:r>
            <a:endParaRPr lang="en-AU" sz="1266" dirty="0"/>
          </a:p>
          <a:p>
            <a:endParaRPr lang="en-AU" sz="1266" dirty="0"/>
          </a:p>
          <a:p>
            <a:r>
              <a:rPr lang="en-AU" sz="1266" dirty="0"/>
              <a:t>What work can be taken away…</a:t>
            </a:r>
          </a:p>
          <a:p>
            <a:endParaRPr lang="en-AU" sz="1266" dirty="0"/>
          </a:p>
          <a:p>
            <a:r>
              <a:rPr lang="en-AU" sz="1266" dirty="0"/>
              <a:t>Administrivia</a:t>
            </a:r>
            <a:endParaRPr sz="1266" dirty="0"/>
          </a:p>
        </p:txBody>
      </p:sp>
      <p:sp>
        <p:nvSpPr>
          <p:cNvPr id="426" name="37 hrs"/>
          <p:cNvSpPr txBox="1"/>
          <p:nvPr/>
        </p:nvSpPr>
        <p:spPr>
          <a:xfrm>
            <a:off x="1935131" y="850124"/>
            <a:ext cx="474938" cy="2669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r>
              <a:rPr sz="1266" dirty="0"/>
              <a:t>37 </a:t>
            </a:r>
            <a:r>
              <a:rPr sz="1266" dirty="0" err="1"/>
              <a:t>hrs</a:t>
            </a:r>
            <a:endParaRPr sz="1266" dirty="0"/>
          </a:p>
        </p:txBody>
      </p:sp>
      <p:sp>
        <p:nvSpPr>
          <p:cNvPr id="427" name="48 hrs"/>
          <p:cNvSpPr txBox="1"/>
          <p:nvPr/>
        </p:nvSpPr>
        <p:spPr>
          <a:xfrm>
            <a:off x="9029773" y="844258"/>
            <a:ext cx="474938" cy="2669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r>
              <a:rPr sz="1266" dirty="0"/>
              <a:t>48 </a:t>
            </a:r>
            <a:r>
              <a:rPr sz="1266" dirty="0" err="1"/>
              <a:t>hrs</a:t>
            </a:r>
            <a:endParaRPr sz="1266" dirty="0"/>
          </a:p>
        </p:txBody>
      </p:sp>
    </p:spTree>
    <p:extLst>
      <p:ext uri="{BB962C8B-B14F-4D97-AF65-F5344CB8AC3E}">
        <p14:creationId xmlns:p14="http://schemas.microsoft.com/office/powerpoint/2010/main" val="2517199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42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423"/>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iterate>
                                    <p:tmAbs val="0"/>
                                  </p:iterate>
                                  <p:childTnLst>
                                    <p:set>
                                      <p:cBhvr>
                                        <p:cTn id="12" fill="hold"/>
                                        <p:tgtEl>
                                          <p:spTgt spid="4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 grpId="0" animBg="1" advAuto="0"/>
      <p:bldP spid="424" grpId="0" animBg="1" advAuto="0"/>
      <p:bldP spid="425" grpId="0"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1" name="Screen Shot 2018-07-30 at 9.20.30 am.png" descr="Screen Shot 2018-07-30 at 9.20.30 a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476073">
            <a:off x="9422782" y="2995269"/>
            <a:ext cx="2525506" cy="3706159"/>
          </a:xfrm>
          <a:prstGeom prst="rect">
            <a:avLst/>
          </a:prstGeom>
          <a:ln w="12700">
            <a:miter lim="400000"/>
          </a:ln>
        </p:spPr>
      </p:pic>
      <p:sp>
        <p:nvSpPr>
          <p:cNvPr id="432" name="Death from Overwork (Annual)"/>
          <p:cNvSpPr txBox="1">
            <a:spLocks noGrp="1"/>
          </p:cNvSpPr>
          <p:nvPr>
            <p:ph type="title"/>
          </p:nvPr>
        </p:nvSpPr>
        <p:spPr>
          <a:prstGeom prst="rect">
            <a:avLst/>
          </a:prstGeom>
        </p:spPr>
        <p:txBody>
          <a:bodyPr>
            <a:normAutofit/>
          </a:bodyPr>
          <a:lstStyle>
            <a:lvl1pPr defTabSz="490727">
              <a:defRPr sz="6719"/>
            </a:lvl1pPr>
          </a:lstStyle>
          <a:p>
            <a:r>
              <a:rPr sz="4400" dirty="0">
                <a:latin typeface="+mn-lt"/>
              </a:rPr>
              <a:t>Death from Overwork (Annual)</a:t>
            </a:r>
          </a:p>
        </p:txBody>
      </p:sp>
      <p:sp>
        <p:nvSpPr>
          <p:cNvPr id="433" name="Japan: karoshi…"/>
          <p:cNvSpPr txBox="1">
            <a:spLocks noGrp="1"/>
          </p:cNvSpPr>
          <p:nvPr>
            <p:ph type="body" idx="1"/>
          </p:nvPr>
        </p:nvSpPr>
        <p:spPr>
          <a:prstGeom prst="rect">
            <a:avLst/>
          </a:prstGeom>
        </p:spPr>
        <p:txBody>
          <a:bodyPr>
            <a:normAutofit fontScale="92500" lnSpcReduction="10000"/>
          </a:bodyPr>
          <a:lstStyle/>
          <a:p>
            <a:pPr marL="240646" indent="-240646" defTabSz="316278">
              <a:lnSpc>
                <a:spcPct val="120000"/>
              </a:lnSpc>
              <a:spcBef>
                <a:spcPts val="2250"/>
              </a:spcBef>
              <a:defRPr sz="2772"/>
            </a:pPr>
            <a:r>
              <a:rPr sz="2400" b="1" dirty="0">
                <a:latin typeface="Helvetica"/>
                <a:ea typeface="Helvetica"/>
                <a:cs typeface="Helvetica"/>
                <a:sym typeface="Helvetica"/>
              </a:rPr>
              <a:t>Japan</a:t>
            </a:r>
            <a:r>
              <a:rPr sz="2400" dirty="0"/>
              <a:t>: </a:t>
            </a:r>
            <a:r>
              <a:rPr lang="en-AU" sz="2400" dirty="0"/>
              <a:t>  </a:t>
            </a:r>
            <a:r>
              <a:rPr sz="2400" i="1" dirty="0">
                <a:latin typeface="Helvetica"/>
                <a:ea typeface="Helvetica"/>
                <a:cs typeface="Helvetica"/>
                <a:sym typeface="Helvetica"/>
              </a:rPr>
              <a:t>karoshi  </a:t>
            </a:r>
            <a:r>
              <a:rPr lang="en-AU" sz="2400" i="1" dirty="0">
                <a:latin typeface="Helvetica"/>
                <a:ea typeface="Helvetica"/>
                <a:cs typeface="Helvetica"/>
                <a:sym typeface="Helvetica"/>
              </a:rPr>
              <a:t> 10,000</a:t>
            </a:r>
            <a:r>
              <a:rPr sz="2400" i="1" dirty="0">
                <a:latin typeface="Helvetica"/>
                <a:ea typeface="Helvetica"/>
                <a:cs typeface="Helvetica"/>
                <a:sym typeface="Helvetica"/>
              </a:rPr>
              <a:t>      </a:t>
            </a:r>
          </a:p>
          <a:p>
            <a:pPr marL="240646" indent="-240646" defTabSz="316278">
              <a:lnSpc>
                <a:spcPct val="120000"/>
              </a:lnSpc>
              <a:spcBef>
                <a:spcPts val="2250"/>
              </a:spcBef>
              <a:defRPr sz="2772" i="1">
                <a:latin typeface="Helvetica"/>
                <a:ea typeface="Helvetica"/>
                <a:cs typeface="Helvetica"/>
                <a:sym typeface="Helvetica"/>
              </a:defRPr>
            </a:pPr>
            <a:r>
              <a:rPr sz="2400" b="1" i="0" dirty="0"/>
              <a:t>China</a:t>
            </a:r>
            <a:r>
              <a:rPr sz="2400" i="0" dirty="0">
                <a:sym typeface="Helvetica Light"/>
              </a:rPr>
              <a:t>: </a:t>
            </a:r>
            <a:r>
              <a:rPr lang="en-AU" sz="2400" i="0" dirty="0">
                <a:sym typeface="Helvetica Light"/>
              </a:rPr>
              <a:t> </a:t>
            </a:r>
            <a:r>
              <a:rPr sz="2400" dirty="0" err="1"/>
              <a:t>guolaosi</a:t>
            </a:r>
            <a:r>
              <a:rPr sz="2400" dirty="0"/>
              <a:t> </a:t>
            </a:r>
            <a:r>
              <a:rPr lang="en-AU" sz="2400" dirty="0"/>
              <a:t>  600,000 (1,600 per day)</a:t>
            </a:r>
            <a:r>
              <a:rPr sz="2400" dirty="0"/>
              <a:t>  </a:t>
            </a:r>
          </a:p>
          <a:p>
            <a:pPr marL="240646" indent="-240646" defTabSz="316278">
              <a:lnSpc>
                <a:spcPct val="120000"/>
              </a:lnSpc>
              <a:spcBef>
                <a:spcPts val="2250"/>
              </a:spcBef>
              <a:defRPr sz="2772"/>
            </a:pPr>
            <a:r>
              <a:rPr sz="2400" b="1" dirty="0">
                <a:latin typeface="Helvetica"/>
                <a:ea typeface="Helvetica"/>
                <a:cs typeface="Helvetica"/>
                <a:sym typeface="Helvetica"/>
              </a:rPr>
              <a:t>USA</a:t>
            </a:r>
            <a:r>
              <a:rPr sz="2400" dirty="0"/>
              <a:t>:                     </a:t>
            </a:r>
            <a:r>
              <a:rPr lang="en-AU" sz="2400" dirty="0"/>
              <a:t>    </a:t>
            </a:r>
            <a:r>
              <a:rPr sz="2400" i="1" dirty="0">
                <a:latin typeface="Helvetica"/>
                <a:ea typeface="Helvetica"/>
                <a:cs typeface="Helvetica"/>
                <a:sym typeface="Helvetica"/>
              </a:rPr>
              <a:t>120,000 </a:t>
            </a:r>
          </a:p>
          <a:p>
            <a:pPr marL="0" indent="0" defTabSz="316278">
              <a:lnSpc>
                <a:spcPct val="120000"/>
              </a:lnSpc>
              <a:spcBef>
                <a:spcPts val="0"/>
              </a:spcBef>
              <a:buNone/>
              <a:defRPr sz="2772"/>
            </a:pPr>
            <a:r>
              <a:rPr lang="en-AU" sz="2400" i="1" dirty="0">
                <a:latin typeface="Helvetica"/>
                <a:ea typeface="Helvetica"/>
                <a:cs typeface="Helvetica"/>
                <a:sym typeface="Helvetica"/>
              </a:rPr>
              <a:t>                           </a:t>
            </a:r>
            <a:r>
              <a:rPr sz="2400" i="1" dirty="0">
                <a:latin typeface="Helvetica"/>
                <a:ea typeface="Helvetica"/>
                <a:cs typeface="Helvetica"/>
                <a:sym typeface="Helvetica"/>
              </a:rPr>
              <a:t>+ &gt;600,000 sudden acute myocardial </a:t>
            </a:r>
            <a:r>
              <a:rPr lang="en-AU" sz="2400" i="1" dirty="0">
                <a:latin typeface="Helvetica"/>
                <a:ea typeface="Helvetica"/>
                <a:cs typeface="Helvetica"/>
                <a:sym typeface="Helvetica"/>
              </a:rPr>
              <a:t>i</a:t>
            </a:r>
            <a:r>
              <a:rPr sz="2400" i="1" dirty="0" err="1">
                <a:latin typeface="Helvetica"/>
                <a:ea typeface="Helvetica"/>
                <a:cs typeface="Helvetica"/>
                <a:sym typeface="Helvetica"/>
              </a:rPr>
              <a:t>nfarction</a:t>
            </a:r>
            <a:r>
              <a:rPr sz="2400" i="1" dirty="0">
                <a:latin typeface="Helvetica"/>
                <a:ea typeface="Helvetica"/>
                <a:cs typeface="Helvetica"/>
                <a:sym typeface="Helvetica"/>
              </a:rPr>
              <a:t> </a:t>
            </a:r>
            <a:r>
              <a:rPr lang="en-AU" sz="2400" i="1" dirty="0">
                <a:latin typeface="Helvetica"/>
                <a:ea typeface="Helvetica"/>
                <a:cs typeface="Helvetica"/>
                <a:sym typeface="Helvetica"/>
              </a:rPr>
              <a:t>(MCI)</a:t>
            </a:r>
          </a:p>
          <a:p>
            <a:pPr marL="0" indent="0" defTabSz="316278">
              <a:lnSpc>
                <a:spcPct val="120000"/>
              </a:lnSpc>
              <a:spcBef>
                <a:spcPts val="0"/>
              </a:spcBef>
              <a:buNone/>
              <a:defRPr sz="2772"/>
            </a:pPr>
            <a:r>
              <a:rPr lang="en-AU" sz="2400" i="1" dirty="0">
                <a:latin typeface="Helvetica"/>
                <a:ea typeface="Helvetica"/>
                <a:cs typeface="Helvetica"/>
                <a:sym typeface="Helvetica"/>
              </a:rPr>
              <a:t>                                              </a:t>
            </a:r>
            <a:r>
              <a:rPr sz="2400" i="1" dirty="0">
                <a:latin typeface="Helvetica"/>
                <a:ea typeface="Helvetica"/>
                <a:cs typeface="Helvetica"/>
                <a:sym typeface="Helvetica"/>
              </a:rPr>
              <a:t>in people with no previous symptoms </a:t>
            </a:r>
            <a:endParaRPr lang="en-AU" sz="2400" i="1" dirty="0">
              <a:latin typeface="Helvetica"/>
              <a:ea typeface="Helvetica"/>
              <a:cs typeface="Helvetica"/>
              <a:sym typeface="Helvetica"/>
            </a:endParaRPr>
          </a:p>
          <a:p>
            <a:pPr marL="240646" indent="-240646" defTabSz="316278">
              <a:lnSpc>
                <a:spcPct val="120000"/>
              </a:lnSpc>
              <a:spcBef>
                <a:spcPts val="0"/>
              </a:spcBef>
              <a:defRPr sz="2772"/>
            </a:pPr>
            <a:r>
              <a:rPr sz="2400" i="1" dirty="0">
                <a:latin typeface="Helvetica"/>
                <a:ea typeface="Helvetica"/>
                <a:cs typeface="Helvetica"/>
                <a:sym typeface="Helvetica"/>
              </a:rPr>
              <a:t>Peak period </a:t>
            </a:r>
            <a:r>
              <a:rPr lang="en-AU" sz="2400" i="1" dirty="0">
                <a:latin typeface="Helvetica"/>
                <a:ea typeface="Helvetica"/>
                <a:cs typeface="Helvetica"/>
                <a:sym typeface="Helvetica"/>
              </a:rPr>
              <a:t>for MCIs: </a:t>
            </a:r>
            <a:r>
              <a:rPr sz="2400" i="1" dirty="0">
                <a:latin typeface="Helvetica"/>
                <a:ea typeface="Helvetica"/>
                <a:cs typeface="Helvetica"/>
                <a:sym typeface="Helvetica"/>
              </a:rPr>
              <a:t>9am Monday mornings</a:t>
            </a:r>
          </a:p>
          <a:p>
            <a:pPr marL="240646" indent="-240646" defTabSz="316278">
              <a:lnSpc>
                <a:spcPct val="120000"/>
              </a:lnSpc>
              <a:spcBef>
                <a:spcPts val="2250"/>
              </a:spcBef>
              <a:defRPr sz="2772" b="1">
                <a:latin typeface="Helvetica"/>
                <a:ea typeface="Helvetica"/>
                <a:cs typeface="Helvetica"/>
                <a:sym typeface="Helvetica"/>
              </a:defRPr>
            </a:pPr>
            <a:r>
              <a:rPr lang="en-AU" sz="2400" dirty="0"/>
              <a:t>Australia (10,000 + 120,000 MCIs)</a:t>
            </a:r>
          </a:p>
          <a:p>
            <a:pPr marL="240646" indent="-240646" defTabSz="316278">
              <a:lnSpc>
                <a:spcPct val="120000"/>
              </a:lnSpc>
              <a:spcBef>
                <a:spcPts val="2250"/>
              </a:spcBef>
              <a:defRPr sz="2772" b="1">
                <a:latin typeface="Helvetica"/>
                <a:ea typeface="Helvetica"/>
                <a:cs typeface="Helvetica"/>
                <a:sym typeface="Helvetica"/>
              </a:defRPr>
            </a:pPr>
            <a:r>
              <a:rPr sz="2400" dirty="0"/>
              <a:t>Principals: ??</a:t>
            </a:r>
            <a:r>
              <a:rPr lang="en-AU" sz="2400" dirty="0"/>
              <a:t> Teachers ?? Academics ??</a:t>
            </a:r>
            <a:endParaRPr dirty="0"/>
          </a:p>
        </p:txBody>
      </p:sp>
    </p:spTree>
    <p:extLst>
      <p:ext uri="{BB962C8B-B14F-4D97-AF65-F5344CB8AC3E}">
        <p14:creationId xmlns:p14="http://schemas.microsoft.com/office/powerpoint/2010/main" val="1445334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 name="Social Pollution"/>
          <p:cNvSpPr txBox="1">
            <a:spLocks noGrp="1"/>
          </p:cNvSpPr>
          <p:nvPr>
            <p:ph type="title"/>
          </p:nvPr>
        </p:nvSpPr>
        <p:spPr>
          <a:prstGeom prst="rect">
            <a:avLst/>
          </a:prstGeom>
        </p:spPr>
        <p:txBody>
          <a:bodyPr/>
          <a:lstStyle/>
          <a:p>
            <a:r>
              <a:rPr dirty="0">
                <a:latin typeface="+mn-lt"/>
              </a:rPr>
              <a:t>Social Pollution</a:t>
            </a:r>
          </a:p>
        </p:txBody>
      </p:sp>
      <p:sp>
        <p:nvSpPr>
          <p:cNvPr id="439" name="Health Costs (USA) of workplace stress…"/>
          <p:cNvSpPr txBox="1">
            <a:spLocks noGrp="1"/>
          </p:cNvSpPr>
          <p:nvPr>
            <p:ph type="body" idx="1"/>
          </p:nvPr>
        </p:nvSpPr>
        <p:spPr>
          <a:prstGeom prst="rect">
            <a:avLst/>
          </a:prstGeom>
        </p:spPr>
        <p:txBody>
          <a:bodyPr>
            <a:normAutofit/>
          </a:bodyPr>
          <a:lstStyle/>
          <a:p>
            <a:pPr marL="0" indent="0" defTabSz="386106">
              <a:lnSpc>
                <a:spcPct val="120000"/>
              </a:lnSpc>
              <a:spcBef>
                <a:spcPts val="0"/>
              </a:spcBef>
              <a:buNone/>
              <a:defRPr sz="3384"/>
            </a:pPr>
            <a:r>
              <a:rPr sz="2000" b="1" dirty="0">
                <a:ea typeface="Helvetica"/>
                <a:cs typeface="Helvetica"/>
                <a:sym typeface="Helvetica"/>
              </a:rPr>
              <a:t>Health Costs</a:t>
            </a:r>
            <a:r>
              <a:rPr sz="2000" dirty="0"/>
              <a:t> </a:t>
            </a:r>
            <a:endParaRPr lang="en-AU" sz="2000" dirty="0"/>
          </a:p>
          <a:p>
            <a:pPr marL="293776" indent="-293776" defTabSz="386106">
              <a:lnSpc>
                <a:spcPct val="120000"/>
              </a:lnSpc>
              <a:spcBef>
                <a:spcPts val="0"/>
              </a:spcBef>
              <a:defRPr sz="3384"/>
            </a:pPr>
            <a:r>
              <a:rPr sz="2000" dirty="0"/>
              <a:t>USA</a:t>
            </a:r>
            <a:r>
              <a:rPr lang="en-AU" sz="2000" dirty="0"/>
              <a:t> </a:t>
            </a:r>
            <a:r>
              <a:rPr sz="2000" dirty="0"/>
              <a:t>$200 Billion</a:t>
            </a:r>
            <a:r>
              <a:rPr lang="en-AU" sz="2000" dirty="0"/>
              <a:t> </a:t>
            </a:r>
          </a:p>
          <a:p>
            <a:pPr marL="293776" indent="-293776" defTabSz="386106">
              <a:lnSpc>
                <a:spcPct val="120000"/>
              </a:lnSpc>
              <a:spcBef>
                <a:spcPts val="0"/>
              </a:spcBef>
              <a:defRPr sz="3384"/>
            </a:pPr>
            <a:r>
              <a:rPr lang="en-AU" sz="2000" dirty="0"/>
              <a:t>Aust $16.66 Billion 		(PwC $10.9 Billion in 2014)</a:t>
            </a:r>
            <a:endParaRPr sz="2000" dirty="0"/>
          </a:p>
          <a:p>
            <a:pPr marL="0" indent="0" defTabSz="386106">
              <a:lnSpc>
                <a:spcPct val="120000"/>
              </a:lnSpc>
              <a:spcBef>
                <a:spcPts val="0"/>
              </a:spcBef>
              <a:buNone/>
              <a:defRPr sz="3384"/>
            </a:pPr>
            <a:endParaRPr lang="en-AU" sz="2000" b="1" dirty="0"/>
          </a:p>
          <a:p>
            <a:pPr marL="0" indent="0" defTabSz="386106">
              <a:lnSpc>
                <a:spcPct val="120000"/>
              </a:lnSpc>
              <a:spcBef>
                <a:spcPts val="0"/>
              </a:spcBef>
              <a:buNone/>
              <a:defRPr sz="3384"/>
            </a:pPr>
            <a:r>
              <a:rPr sz="2000" b="1" dirty="0"/>
              <a:t>Tu</a:t>
            </a:r>
            <a:r>
              <a:rPr lang="en-AU" sz="2000" b="1" dirty="0" err="1"/>
              <a:t>rnover</a:t>
            </a:r>
            <a:r>
              <a:rPr lang="en-AU" sz="2000" b="1" dirty="0"/>
              <a:t> Costs</a:t>
            </a:r>
            <a:endParaRPr sz="2000" b="1" dirty="0"/>
          </a:p>
          <a:p>
            <a:pPr marL="293776" indent="-293776" defTabSz="386106">
              <a:lnSpc>
                <a:spcPct val="120000"/>
              </a:lnSpc>
              <a:spcBef>
                <a:spcPts val="0"/>
              </a:spcBef>
              <a:defRPr sz="3384"/>
            </a:pPr>
            <a:r>
              <a:rPr lang="en-AU" sz="2000" dirty="0"/>
              <a:t>USA </a:t>
            </a:r>
            <a:r>
              <a:rPr sz="2000" dirty="0"/>
              <a:t>$300 Billion</a:t>
            </a:r>
            <a:r>
              <a:rPr lang="en-AU" sz="2000" dirty="0"/>
              <a:t> </a:t>
            </a:r>
          </a:p>
          <a:p>
            <a:pPr marL="293776" indent="-293776" defTabSz="386106">
              <a:lnSpc>
                <a:spcPct val="120000"/>
              </a:lnSpc>
              <a:spcBef>
                <a:spcPts val="0"/>
              </a:spcBef>
              <a:defRPr sz="3384"/>
            </a:pPr>
            <a:r>
              <a:rPr lang="en-AU" sz="2000" dirty="0"/>
              <a:t>Aust $25 Billion</a:t>
            </a:r>
            <a:endParaRPr sz="2000" dirty="0"/>
          </a:p>
          <a:p>
            <a:pPr defTabSz="386106">
              <a:lnSpc>
                <a:spcPct val="120000"/>
              </a:lnSpc>
              <a:spcBef>
                <a:spcPts val="0"/>
              </a:spcBef>
              <a:defRPr sz="3384"/>
            </a:pPr>
            <a:endParaRPr lang="en-AU" sz="2000" dirty="0"/>
          </a:p>
          <a:p>
            <a:pPr defTabSz="386106">
              <a:lnSpc>
                <a:spcPct val="120000"/>
              </a:lnSpc>
              <a:spcBef>
                <a:spcPts val="0"/>
              </a:spcBef>
              <a:defRPr sz="3384"/>
            </a:pPr>
            <a:r>
              <a:rPr sz="2000" dirty="0"/>
              <a:t>Alcohol abuse, chemical dependence, weight gain, family relationship problems and even post-traumatic stress disorder (PTSD) have been documented with increasing frequency (Pfeffer, 2018).</a:t>
            </a:r>
            <a:r>
              <a:rPr sz="2000" i="1" dirty="0">
                <a:ea typeface="Helvetica"/>
                <a:cs typeface="Helvetica"/>
                <a:sym typeface="Helvetica"/>
              </a:rPr>
              <a:t>                                                                                      </a:t>
            </a:r>
          </a:p>
        </p:txBody>
      </p:sp>
    </p:spTree>
    <p:extLst>
      <p:ext uri="{BB962C8B-B14F-4D97-AF65-F5344CB8AC3E}">
        <p14:creationId xmlns:p14="http://schemas.microsoft.com/office/powerpoint/2010/main" val="3211812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 name="Whitehall studies"/>
          <p:cNvSpPr txBox="1">
            <a:spLocks noGrp="1"/>
          </p:cNvSpPr>
          <p:nvPr>
            <p:ph type="title"/>
          </p:nvPr>
        </p:nvSpPr>
        <p:spPr>
          <a:prstGeom prst="rect">
            <a:avLst/>
          </a:prstGeom>
        </p:spPr>
        <p:txBody>
          <a:bodyPr/>
          <a:lstStyle/>
          <a:p>
            <a:r>
              <a:rPr dirty="0">
                <a:latin typeface="+mn-lt"/>
              </a:rPr>
              <a:t>Whitehall studies</a:t>
            </a:r>
          </a:p>
        </p:txBody>
      </p:sp>
      <p:sp>
        <p:nvSpPr>
          <p:cNvPr id="445" name="“job control was the single most important predictor of developing heart disease – more important even than smoking, for instance, in accounting for developing CHD [coronary heart disease]” (Pfeffer, 2018, p. 149)."/>
          <p:cNvSpPr txBox="1">
            <a:spLocks noGrp="1"/>
          </p:cNvSpPr>
          <p:nvPr>
            <p:ph type="body" idx="1"/>
          </p:nvPr>
        </p:nvSpPr>
        <p:spPr>
          <a:prstGeom prst="rect">
            <a:avLst/>
          </a:prstGeom>
        </p:spPr>
        <p:txBody>
          <a:bodyPr>
            <a:normAutofit/>
          </a:bodyPr>
          <a:lstStyle>
            <a:lvl1pPr marL="0" indent="0">
              <a:buSzTx/>
              <a:buNone/>
              <a:defRPr>
                <a:latin typeface="Helvetica"/>
                <a:ea typeface="Helvetica"/>
                <a:cs typeface="Helvetica"/>
                <a:sym typeface="Helvetica"/>
              </a:defRPr>
            </a:lvl1pPr>
          </a:lstStyle>
          <a:p>
            <a:r>
              <a:rPr sz="2000" dirty="0">
                <a:latin typeface="+mn-lt"/>
              </a:rPr>
              <a:t>“job control was the single most important predictor of developing heart disease – more important even than smoking, for instance, in accounting for developing CHD [coronary heart disease]” (Pfeffer, 2018, p. 149). </a:t>
            </a:r>
          </a:p>
        </p:txBody>
      </p:sp>
      <p:pic>
        <p:nvPicPr>
          <p:cNvPr id="446" name="Screen Shot 2018-07-30 at 9.20.30 am.png" descr="Screen Shot 2018-07-30 at 9.20.30 a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458698">
            <a:off x="5146360" y="2949118"/>
            <a:ext cx="1899280" cy="2787179"/>
          </a:xfrm>
          <a:prstGeom prst="rect">
            <a:avLst/>
          </a:prstGeom>
          <a:ln w="12700">
            <a:miter lim="400000"/>
          </a:ln>
        </p:spPr>
      </p:pic>
    </p:spTree>
    <p:extLst>
      <p:ext uri="{BB962C8B-B14F-4D97-AF65-F5344CB8AC3E}">
        <p14:creationId xmlns:p14="http://schemas.microsoft.com/office/powerpoint/2010/main" val="3666655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 name="Screen Shot 2018-07-31 at 11.31.18 am.png" descr="Screen Shot 2018-07-31 at 11.31.18 a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60000">
            <a:off x="1715714" y="468445"/>
            <a:ext cx="8952286" cy="6050687"/>
          </a:xfrm>
          <a:prstGeom prst="rect">
            <a:avLst/>
          </a:prstGeom>
          <a:ln w="12700">
            <a:miter lim="400000"/>
          </a:ln>
        </p:spPr>
      </p:pic>
    </p:spTree>
    <p:extLst>
      <p:ext uri="{BB962C8B-B14F-4D97-AF65-F5344CB8AC3E}">
        <p14:creationId xmlns:p14="http://schemas.microsoft.com/office/powerpoint/2010/main" val="4053442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 name="Screen Shot 2018-07-31 at 11.34.32 am.png" descr="Screen Shot 2018-07-31 at 11.34.32 a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90117" y="656332"/>
            <a:ext cx="8411766" cy="5545336"/>
          </a:xfrm>
          <a:prstGeom prst="rect">
            <a:avLst/>
          </a:prstGeom>
          <a:ln w="12700">
            <a:miter lim="400000"/>
          </a:ln>
        </p:spPr>
      </p:pic>
    </p:spTree>
    <p:extLst>
      <p:ext uri="{BB962C8B-B14F-4D97-AF65-F5344CB8AC3E}">
        <p14:creationId xmlns:p14="http://schemas.microsoft.com/office/powerpoint/2010/main" val="4005629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8" name="Screen Shot 2018-07-31 at 11.37.38 am.png" descr="Screen Shot 2018-07-31 at 11.37.38 a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45207" y="260277"/>
            <a:ext cx="8901586" cy="5927996"/>
          </a:xfrm>
          <a:prstGeom prst="rect">
            <a:avLst/>
          </a:prstGeom>
          <a:ln w="12700">
            <a:miter lim="400000"/>
          </a:ln>
        </p:spPr>
      </p:pic>
    </p:spTree>
    <p:extLst>
      <p:ext uri="{BB962C8B-B14F-4D97-AF65-F5344CB8AC3E}">
        <p14:creationId xmlns:p14="http://schemas.microsoft.com/office/powerpoint/2010/main" val="1512654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 name="Screen Shot 2014-09-23 at 10.30.01 am.png" descr="Screen Shot 2014-09-23 at 10.30.01 am.png"/>
          <p:cNvPicPr>
            <a:picLocks noChangeAspect="1"/>
          </p:cNvPicPr>
          <p:nvPr/>
        </p:nvPicPr>
        <p:blipFill>
          <a:blip r:embed="rId3"/>
          <a:stretch>
            <a:fillRect/>
          </a:stretch>
        </p:blipFill>
        <p:spPr>
          <a:xfrm>
            <a:off x="741568" y="53292"/>
            <a:ext cx="10762408" cy="6858000"/>
          </a:xfrm>
          <a:prstGeom prst="rect">
            <a:avLst/>
          </a:prstGeom>
          <a:ln w="12700"/>
        </p:spPr>
      </p:pic>
      <p:sp>
        <p:nvSpPr>
          <p:cNvPr id="313" name="Harvey, S. B., Joyce, S., Tan, L., Johnson, A., Nguyen, H., Modini, M.,…"/>
          <p:cNvSpPr txBox="1"/>
          <p:nvPr/>
        </p:nvSpPr>
        <p:spPr>
          <a:xfrm>
            <a:off x="457200" y="6222041"/>
            <a:ext cx="11331145" cy="2757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799" tIns="50799" rIns="50799" bIns="50799" anchor="ctr">
            <a:spAutoFit/>
          </a:bodyPr>
          <a:lstStyle/>
          <a:p>
            <a:pPr marL="457184" indent="-457184" defTabSz="457184">
              <a:defRPr sz="1600">
                <a:latin typeface="Times New Roman"/>
                <a:ea typeface="Times New Roman"/>
                <a:cs typeface="Times New Roman"/>
                <a:sym typeface="Times New Roman"/>
              </a:defRPr>
            </a:pPr>
            <a:endParaRPr sz="1125" dirty="0"/>
          </a:p>
        </p:txBody>
      </p:sp>
      <p:sp>
        <p:nvSpPr>
          <p:cNvPr id="2" name="TextBox 1">
            <a:extLst>
              <a:ext uri="{FF2B5EF4-FFF2-40B4-BE49-F238E27FC236}">
                <a16:creationId xmlns:a16="http://schemas.microsoft.com/office/drawing/2014/main" id="{329DE1AD-374F-2144-B1B0-BD57F2D8A6A2}"/>
              </a:ext>
            </a:extLst>
          </p:cNvPr>
          <p:cNvSpPr txBox="1"/>
          <p:nvPr/>
        </p:nvSpPr>
        <p:spPr>
          <a:xfrm>
            <a:off x="9914408" y="5316404"/>
            <a:ext cx="2178738" cy="369332"/>
          </a:xfrm>
          <a:prstGeom prst="rect">
            <a:avLst/>
          </a:prstGeom>
          <a:noFill/>
        </p:spPr>
        <p:txBody>
          <a:bodyPr wrap="none" rtlCol="0">
            <a:spAutoFit/>
          </a:bodyPr>
          <a:lstStyle/>
          <a:p>
            <a:r>
              <a:rPr lang="en-US" dirty="0"/>
              <a:t>(Harvey, et. al., 2014)</a:t>
            </a:r>
          </a:p>
        </p:txBody>
      </p:sp>
    </p:spTree>
    <p:extLst>
      <p:ext uri="{BB962C8B-B14F-4D97-AF65-F5344CB8AC3E}">
        <p14:creationId xmlns:p14="http://schemas.microsoft.com/office/powerpoint/2010/main" val="101240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 name="Accept what you cannot change"/>
          <p:cNvSpPr txBox="1">
            <a:spLocks noGrp="1"/>
          </p:cNvSpPr>
          <p:nvPr>
            <p:ph type="title"/>
          </p:nvPr>
        </p:nvSpPr>
        <p:spPr>
          <a:prstGeom prst="rect">
            <a:avLst/>
          </a:prstGeom>
          <a:solidFill>
            <a:srgbClr val="FFFFFF"/>
          </a:solidFill>
          <a:ln w="50800">
            <a:noFill/>
            <a:miter lim="800000"/>
          </a:ln>
        </p:spPr>
        <p:txBody>
          <a:bodyPr>
            <a:normAutofit/>
          </a:bodyPr>
          <a:lstStyle>
            <a:lvl1pPr>
              <a:defRPr sz="5600"/>
            </a:lvl1pPr>
          </a:lstStyle>
          <a:p>
            <a:r>
              <a:rPr sz="4400" dirty="0">
                <a:latin typeface="+mn-lt"/>
              </a:rPr>
              <a:t>Accept what you cannot change</a:t>
            </a:r>
          </a:p>
        </p:txBody>
      </p:sp>
      <p:pic>
        <p:nvPicPr>
          <p:cNvPr id="573" name="cid:EDEC523F-84B9-4A59-AF3F-1756CC268D82" descr="cid:EDEC523F-84B9-4A59-AF3F-1756CC268D82"/>
          <p:cNvPicPr>
            <a:picLocks noChangeAspect="1"/>
          </p:cNvPicPr>
          <p:nvPr/>
        </p:nvPicPr>
        <p:blipFill>
          <a:blip r:embed="rId2"/>
          <a:stretch>
            <a:fillRect/>
          </a:stretch>
        </p:blipFill>
        <p:spPr>
          <a:xfrm>
            <a:off x="3079750" y="1895475"/>
            <a:ext cx="5902325" cy="4665664"/>
          </a:xfrm>
          <a:prstGeom prst="rect">
            <a:avLst/>
          </a:prstGeom>
          <a:ln w="12700">
            <a:miter lim="400000"/>
          </a:ln>
        </p:spPr>
      </p:pic>
    </p:spTree>
    <p:extLst>
      <p:ext uri="{BB962C8B-B14F-4D97-AF65-F5344CB8AC3E}">
        <p14:creationId xmlns:p14="http://schemas.microsoft.com/office/powerpoint/2010/main" val="941983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 name="Don’t accept what you can change"/>
          <p:cNvSpPr txBox="1">
            <a:spLocks noGrp="1"/>
          </p:cNvSpPr>
          <p:nvPr>
            <p:ph type="title"/>
          </p:nvPr>
        </p:nvSpPr>
        <p:spPr>
          <a:prstGeom prst="rect">
            <a:avLst/>
          </a:prstGeom>
          <a:solidFill>
            <a:srgbClr val="FFFFFF"/>
          </a:solidFill>
          <a:ln w="50800">
            <a:noFill/>
            <a:miter lim="800000"/>
          </a:ln>
        </p:spPr>
        <p:txBody>
          <a:bodyPr vert="horz" lIns="45719" tIns="45719" rIns="45719" bIns="45719" rtlCol="0" anchor="ctr">
            <a:normAutofit/>
          </a:bodyPr>
          <a:lstStyle>
            <a:lvl1pPr defTabSz="467359">
              <a:defRPr sz="6400"/>
            </a:lvl1pPr>
          </a:lstStyle>
          <a:p>
            <a:r>
              <a:rPr sz="4400" dirty="0">
                <a:latin typeface="+mn-lt"/>
              </a:rPr>
              <a:t>Don’t accept what you can change</a:t>
            </a:r>
          </a:p>
        </p:txBody>
      </p:sp>
      <p:sp>
        <p:nvSpPr>
          <p:cNvPr id="576" name="Primary Level OH&amp;S reform…"/>
          <p:cNvSpPr txBox="1">
            <a:spLocks noGrp="1"/>
          </p:cNvSpPr>
          <p:nvPr>
            <p:ph type="body" idx="1"/>
          </p:nvPr>
        </p:nvSpPr>
        <p:spPr>
          <a:prstGeom prst="rect">
            <a:avLst/>
          </a:prstGeom>
        </p:spPr>
        <p:txBody>
          <a:bodyPr>
            <a:normAutofit fontScale="85000" lnSpcReduction="20000"/>
          </a:bodyPr>
          <a:lstStyle/>
          <a:p>
            <a:pPr marL="0" indent="0" defTabSz="316278">
              <a:spcBef>
                <a:spcPts val="2250"/>
              </a:spcBef>
              <a:buNone/>
              <a:defRPr sz="2772" b="1">
                <a:latin typeface="Helvetica"/>
                <a:ea typeface="Helvetica"/>
                <a:cs typeface="Helvetica"/>
                <a:sym typeface="Helvetica"/>
              </a:defRPr>
            </a:pPr>
            <a:r>
              <a:t>Primary Level OH&amp;S reform </a:t>
            </a:r>
          </a:p>
          <a:p>
            <a:pPr marL="481292" lvl="1" indent="-240646" defTabSz="316278">
              <a:spcBef>
                <a:spcPts val="2250"/>
              </a:spcBef>
              <a:defRPr sz="2772"/>
            </a:pPr>
            <a:r>
              <a:t>Occurs in the policy realm</a:t>
            </a:r>
          </a:p>
          <a:p>
            <a:pPr marL="481292" lvl="1" indent="-240646" defTabSz="316278">
              <a:spcBef>
                <a:spcPts val="2250"/>
              </a:spcBef>
              <a:defRPr sz="2772"/>
            </a:pPr>
            <a:r>
              <a:t>Will only change through your collective action</a:t>
            </a:r>
          </a:p>
          <a:p>
            <a:pPr marL="0" indent="0" defTabSz="316278">
              <a:spcBef>
                <a:spcPts val="2250"/>
              </a:spcBef>
              <a:buNone/>
              <a:defRPr sz="2772" b="1">
                <a:latin typeface="Helvetica"/>
                <a:ea typeface="Helvetica"/>
                <a:cs typeface="Helvetica"/>
                <a:sym typeface="Helvetica"/>
              </a:defRPr>
            </a:pPr>
            <a:r>
              <a:t>Secondary OH&amp;S Interventions will help</a:t>
            </a:r>
          </a:p>
          <a:p>
            <a:pPr marL="481292" lvl="1" indent="-240646" defTabSz="316278">
              <a:spcBef>
                <a:spcPts val="2250"/>
              </a:spcBef>
              <a:defRPr sz="2772"/>
            </a:pPr>
            <a:r>
              <a:t>e.g. Mindfulness, exercise, taking time out for family, friends etc.</a:t>
            </a:r>
          </a:p>
          <a:p>
            <a:pPr marL="481292" lvl="1" indent="-240646" defTabSz="316278">
              <a:spcBef>
                <a:spcPts val="2250"/>
              </a:spcBef>
              <a:defRPr sz="2772"/>
            </a:pPr>
            <a:r>
              <a:t>Take individual responsibility</a:t>
            </a:r>
          </a:p>
          <a:p>
            <a:pPr marL="0" indent="0" defTabSz="316278">
              <a:spcBef>
                <a:spcPts val="2250"/>
              </a:spcBef>
              <a:buNone/>
              <a:defRPr sz="2772" b="1">
                <a:latin typeface="Helvetica"/>
                <a:ea typeface="Helvetica"/>
                <a:cs typeface="Helvetica"/>
                <a:sym typeface="Helvetica"/>
              </a:defRPr>
            </a:pPr>
            <a:r>
              <a:t>Tertiary OH&amp;S Interventions</a:t>
            </a:r>
          </a:p>
          <a:p>
            <a:pPr marL="481292" lvl="1" indent="-240646" defTabSz="316278">
              <a:spcBef>
                <a:spcPts val="2250"/>
              </a:spcBef>
              <a:defRPr sz="2772"/>
            </a:pPr>
            <a:r>
              <a:t>Wait for people to break before intervening</a:t>
            </a:r>
          </a:p>
        </p:txBody>
      </p:sp>
    </p:spTree>
    <p:extLst>
      <p:ext uri="{BB962C8B-B14F-4D97-AF65-F5344CB8AC3E}">
        <p14:creationId xmlns:p14="http://schemas.microsoft.com/office/powerpoint/2010/main" val="15875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 name="Screen Shot 2018-03-19 at 5.00.54 pm.png" descr="Screen Shot 2018-03-19 at 5.00.54 p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6706" y="0"/>
            <a:ext cx="8418589" cy="6858000"/>
          </a:xfrm>
          <a:prstGeom prst="rect">
            <a:avLst/>
          </a:prstGeom>
          <a:ln w="12700">
            <a:miter lim="400000"/>
          </a:ln>
        </p:spPr>
      </p:pic>
    </p:spTree>
    <p:extLst>
      <p:ext uri="{BB962C8B-B14F-4D97-AF65-F5344CB8AC3E}">
        <p14:creationId xmlns:p14="http://schemas.microsoft.com/office/powerpoint/2010/main" val="417737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 name="Not problems…..challenges!!"/>
          <p:cNvSpPr txBox="1">
            <a:spLocks noGrp="1"/>
          </p:cNvSpPr>
          <p:nvPr>
            <p:ph type="title"/>
          </p:nvPr>
        </p:nvSpPr>
        <p:spPr>
          <a:prstGeom prst="rect">
            <a:avLst/>
          </a:prstGeom>
          <a:ln w="50800">
            <a:noFill/>
            <a:miter lim="800000"/>
          </a:ln>
        </p:spPr>
        <p:txBody>
          <a:bodyPr>
            <a:normAutofit/>
          </a:bodyPr>
          <a:lstStyle>
            <a:lvl1pPr defTabSz="484886">
              <a:defRPr sz="6640"/>
            </a:lvl1pPr>
          </a:lstStyle>
          <a:p>
            <a:r>
              <a:rPr sz="4400" dirty="0">
                <a:latin typeface="+mn-lt"/>
              </a:rPr>
              <a:t>Not problems</a:t>
            </a:r>
            <a:r>
              <a:rPr lang="en-AU" sz="4400" dirty="0">
                <a:latin typeface="+mn-lt"/>
              </a:rPr>
              <a:t>…</a:t>
            </a:r>
            <a:r>
              <a:rPr sz="4400" dirty="0">
                <a:latin typeface="+mn-lt"/>
              </a:rPr>
              <a:t>challenges!</a:t>
            </a:r>
          </a:p>
        </p:txBody>
      </p:sp>
      <p:pic>
        <p:nvPicPr>
          <p:cNvPr id="580" name="image001" descr="image001"/>
          <p:cNvPicPr>
            <a:picLocks noChangeAspect="1"/>
          </p:cNvPicPr>
          <p:nvPr/>
        </p:nvPicPr>
        <p:blipFill>
          <a:blip r:embed="rId2"/>
          <a:stretch>
            <a:fillRect/>
          </a:stretch>
        </p:blipFill>
        <p:spPr>
          <a:xfrm>
            <a:off x="3738563" y="1571625"/>
            <a:ext cx="4818064" cy="5000625"/>
          </a:xfrm>
          <a:prstGeom prst="rect">
            <a:avLst/>
          </a:prstGeom>
          <a:ln w="12700">
            <a:miter lim="400000"/>
          </a:ln>
        </p:spPr>
      </p:pic>
    </p:spTree>
    <p:extLst>
      <p:ext uri="{BB962C8B-B14F-4D97-AF65-F5344CB8AC3E}">
        <p14:creationId xmlns:p14="http://schemas.microsoft.com/office/powerpoint/2010/main" val="3057297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71073377-B464-E846-90E8-73AD2E2F4003}"/>
              </a:ext>
            </a:extLst>
          </p:cNvPr>
          <p:cNvSpPr>
            <a:spLocks noGrp="1"/>
          </p:cNvSpPr>
          <p:nvPr>
            <p:ph type="title"/>
          </p:nvPr>
        </p:nvSpPr>
        <p:spPr/>
        <p:txBody>
          <a:bodyPr/>
          <a:lstStyle/>
          <a:p>
            <a:r>
              <a:rPr lang="en-US" dirty="0"/>
              <a:t>Two Futures: the alternative</a:t>
            </a:r>
          </a:p>
        </p:txBody>
      </p:sp>
      <p:pic>
        <p:nvPicPr>
          <p:cNvPr id="24" name="Content Placeholder 23" descr="A room full of furniture&#10;&#10;Description automatically generated">
            <a:extLst>
              <a:ext uri="{FF2B5EF4-FFF2-40B4-BE49-F238E27FC236}">
                <a16:creationId xmlns:a16="http://schemas.microsoft.com/office/drawing/2014/main" id="{DBD34DCD-6481-E849-AAFA-080409D66CA9}"/>
              </a:ext>
            </a:extLst>
          </p:cNvPr>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6172199" y="2396913"/>
            <a:ext cx="5704466" cy="3208762"/>
          </a:xfrm>
        </p:spPr>
      </p:pic>
      <p:pic>
        <p:nvPicPr>
          <p:cNvPr id="22" name="Content Placeholder 21" descr="A screenshot of a cell phone&#10;&#10;Description automatically generated">
            <a:extLst>
              <a:ext uri="{FF2B5EF4-FFF2-40B4-BE49-F238E27FC236}">
                <a16:creationId xmlns:a16="http://schemas.microsoft.com/office/drawing/2014/main" id="{207B6564-CABD-9A42-A390-D73675E3B1E7}"/>
              </a:ext>
            </a:extLst>
          </p:cNvPr>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838200" y="2396913"/>
            <a:ext cx="5181600" cy="3208762"/>
          </a:xfrm>
        </p:spPr>
      </p:pic>
    </p:spTree>
    <p:extLst>
      <p:ext uri="{BB962C8B-B14F-4D97-AF65-F5344CB8AC3E}">
        <p14:creationId xmlns:p14="http://schemas.microsoft.com/office/powerpoint/2010/main" val="439447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71073377-B464-E846-90E8-73AD2E2F4003}"/>
              </a:ext>
            </a:extLst>
          </p:cNvPr>
          <p:cNvSpPr>
            <a:spLocks noGrp="1"/>
          </p:cNvSpPr>
          <p:nvPr>
            <p:ph type="title"/>
          </p:nvPr>
        </p:nvSpPr>
        <p:spPr/>
        <p:txBody>
          <a:bodyPr>
            <a:normAutofit fontScale="90000"/>
          </a:bodyPr>
          <a:lstStyle/>
          <a:p>
            <a:r>
              <a:rPr lang="en-US" dirty="0"/>
              <a:t>Two Futures:</a:t>
            </a:r>
            <a:r>
              <a:rPr lang="en-AU" b="1" dirty="0"/>
              <a:t>Data Fusion &amp; Mining to Enrich Lives</a:t>
            </a:r>
            <a:br>
              <a:rPr lang="en-AU" dirty="0"/>
            </a:br>
            <a:endParaRPr lang="en-US" dirty="0"/>
          </a:p>
        </p:txBody>
      </p:sp>
      <p:sp>
        <p:nvSpPr>
          <p:cNvPr id="5" name="Content Placeholder 4">
            <a:extLst>
              <a:ext uri="{FF2B5EF4-FFF2-40B4-BE49-F238E27FC236}">
                <a16:creationId xmlns:a16="http://schemas.microsoft.com/office/drawing/2014/main" id="{D4075021-2C76-FA4F-9A23-A1994573AE68}"/>
              </a:ext>
            </a:extLst>
          </p:cNvPr>
          <p:cNvSpPr>
            <a:spLocks noGrp="1"/>
          </p:cNvSpPr>
          <p:nvPr>
            <p:ph sz="half" idx="2"/>
          </p:nvPr>
        </p:nvSpPr>
        <p:spPr/>
        <p:txBody>
          <a:bodyPr>
            <a:normAutofit/>
          </a:bodyPr>
          <a:lstStyle/>
          <a:p>
            <a:pPr marL="0" indent="0">
              <a:buNone/>
            </a:pPr>
            <a:r>
              <a:rPr lang="en-AU" dirty="0"/>
              <a:t>Those who can exploit the opportunities that big data mining and machine learning offer will be those who profoundly shape education. </a:t>
            </a:r>
          </a:p>
          <a:p>
            <a:pPr marL="0" indent="0">
              <a:buNone/>
            </a:pPr>
            <a:endParaRPr lang="en-AU" dirty="0"/>
          </a:p>
          <a:p>
            <a:pPr marL="0" indent="0">
              <a:buNone/>
            </a:pPr>
            <a:r>
              <a:rPr lang="en-AU" dirty="0"/>
              <a:t>Educators need to be at the forefront of this transformative development, not bit players.</a:t>
            </a:r>
          </a:p>
        </p:txBody>
      </p:sp>
      <p:pic>
        <p:nvPicPr>
          <p:cNvPr id="9" name="image001" descr="image001">
            <a:extLst>
              <a:ext uri="{FF2B5EF4-FFF2-40B4-BE49-F238E27FC236}">
                <a16:creationId xmlns:a16="http://schemas.microsoft.com/office/drawing/2014/main" id="{92C6302D-1344-BB42-BE64-B37E750732E6}"/>
              </a:ext>
            </a:extLst>
          </p:cNvPr>
          <p:cNvPicPr>
            <a:picLocks noChangeAspect="1"/>
          </p:cNvPicPr>
          <p:nvPr/>
        </p:nvPicPr>
        <p:blipFill>
          <a:blip r:embed="rId3"/>
          <a:stretch>
            <a:fillRect/>
          </a:stretch>
        </p:blipFill>
        <p:spPr>
          <a:xfrm>
            <a:off x="1439916" y="1825625"/>
            <a:ext cx="4187173" cy="4144463"/>
          </a:xfrm>
          <a:prstGeom prst="rect">
            <a:avLst/>
          </a:prstGeom>
          <a:ln w="12700">
            <a:miter lim="400000"/>
          </a:ln>
        </p:spPr>
      </p:pic>
    </p:spTree>
    <p:extLst>
      <p:ext uri="{BB962C8B-B14F-4D97-AF65-F5344CB8AC3E}">
        <p14:creationId xmlns:p14="http://schemas.microsoft.com/office/powerpoint/2010/main" val="2928874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bar chart&#10;&#10;Description automatically generated">
            <a:extLst>
              <a:ext uri="{FF2B5EF4-FFF2-40B4-BE49-F238E27FC236}">
                <a16:creationId xmlns:a16="http://schemas.microsoft.com/office/drawing/2014/main" id="{8CA295AF-EBA1-AD3E-2268-110444F4EDCB}"/>
              </a:ext>
            </a:extLst>
          </p:cNvPr>
          <p:cNvPicPr>
            <a:picLocks noChangeAspect="1"/>
          </p:cNvPicPr>
          <p:nvPr/>
        </p:nvPicPr>
        <p:blipFill>
          <a:blip r:embed="rId2"/>
          <a:stretch>
            <a:fillRect/>
          </a:stretch>
        </p:blipFill>
        <p:spPr>
          <a:xfrm>
            <a:off x="464290" y="0"/>
            <a:ext cx="11263419" cy="6858000"/>
          </a:xfrm>
          <a:prstGeom prst="rect">
            <a:avLst/>
          </a:prstGeom>
        </p:spPr>
      </p:pic>
    </p:spTree>
    <p:extLst>
      <p:ext uri="{BB962C8B-B14F-4D97-AF65-F5344CB8AC3E}">
        <p14:creationId xmlns:p14="http://schemas.microsoft.com/office/powerpoint/2010/main" val="1736979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with medium confidence">
            <a:extLst>
              <a:ext uri="{FF2B5EF4-FFF2-40B4-BE49-F238E27FC236}">
                <a16:creationId xmlns:a16="http://schemas.microsoft.com/office/drawing/2014/main" id="{21C1D35A-3231-2E74-D6C5-515995254718}"/>
              </a:ext>
            </a:extLst>
          </p:cNvPr>
          <p:cNvPicPr>
            <a:picLocks noChangeAspect="1"/>
          </p:cNvPicPr>
          <p:nvPr/>
        </p:nvPicPr>
        <p:blipFill>
          <a:blip r:embed="rId2"/>
          <a:stretch>
            <a:fillRect/>
          </a:stretch>
        </p:blipFill>
        <p:spPr>
          <a:xfrm>
            <a:off x="381000" y="0"/>
            <a:ext cx="11430000" cy="6858000"/>
          </a:xfrm>
          <a:prstGeom prst="rect">
            <a:avLst/>
          </a:prstGeom>
        </p:spPr>
      </p:pic>
    </p:spTree>
    <p:extLst>
      <p:ext uri="{BB962C8B-B14F-4D97-AF65-F5344CB8AC3E}">
        <p14:creationId xmlns:p14="http://schemas.microsoft.com/office/powerpoint/2010/main" val="3049492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ble&#10;&#10;Description automatically generated">
            <a:extLst>
              <a:ext uri="{FF2B5EF4-FFF2-40B4-BE49-F238E27FC236}">
                <a16:creationId xmlns:a16="http://schemas.microsoft.com/office/drawing/2014/main" id="{B3C3A2C9-41AD-5023-C1F4-902513B2FAB8}"/>
              </a:ext>
            </a:extLst>
          </p:cNvPr>
          <p:cNvPicPr>
            <a:picLocks noChangeAspect="1"/>
          </p:cNvPicPr>
          <p:nvPr/>
        </p:nvPicPr>
        <p:blipFill>
          <a:blip r:embed="rId2"/>
          <a:stretch>
            <a:fillRect/>
          </a:stretch>
        </p:blipFill>
        <p:spPr>
          <a:xfrm>
            <a:off x="0" y="119868"/>
            <a:ext cx="12192000" cy="6618263"/>
          </a:xfrm>
          <a:prstGeom prst="rect">
            <a:avLst/>
          </a:prstGeom>
        </p:spPr>
      </p:pic>
    </p:spTree>
    <p:extLst>
      <p:ext uri="{BB962C8B-B14F-4D97-AF65-F5344CB8AC3E}">
        <p14:creationId xmlns:p14="http://schemas.microsoft.com/office/powerpoint/2010/main" val="683823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ble&#10;&#10;Description automatically generated">
            <a:extLst>
              <a:ext uri="{FF2B5EF4-FFF2-40B4-BE49-F238E27FC236}">
                <a16:creationId xmlns:a16="http://schemas.microsoft.com/office/drawing/2014/main" id="{C787CA0A-4024-C134-3232-A8DC5FD40A36}"/>
              </a:ext>
            </a:extLst>
          </p:cNvPr>
          <p:cNvPicPr>
            <a:picLocks noChangeAspect="1"/>
          </p:cNvPicPr>
          <p:nvPr/>
        </p:nvPicPr>
        <p:blipFill>
          <a:blip r:embed="rId2"/>
          <a:stretch>
            <a:fillRect/>
          </a:stretch>
        </p:blipFill>
        <p:spPr>
          <a:xfrm>
            <a:off x="0" y="132677"/>
            <a:ext cx="12192000" cy="6592646"/>
          </a:xfrm>
          <a:prstGeom prst="rect">
            <a:avLst/>
          </a:prstGeom>
        </p:spPr>
      </p:pic>
    </p:spTree>
    <p:extLst>
      <p:ext uri="{BB962C8B-B14F-4D97-AF65-F5344CB8AC3E}">
        <p14:creationId xmlns:p14="http://schemas.microsoft.com/office/powerpoint/2010/main" val="1960802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raphical user interface, text&#10;&#10;Description automatically generated">
            <a:extLst>
              <a:ext uri="{FF2B5EF4-FFF2-40B4-BE49-F238E27FC236}">
                <a16:creationId xmlns:a16="http://schemas.microsoft.com/office/drawing/2014/main" id="{063F502A-655C-9A7A-FEDC-58FDDECB1975}"/>
              </a:ext>
            </a:extLst>
          </p:cNvPr>
          <p:cNvPicPr>
            <a:picLocks noChangeAspect="1"/>
          </p:cNvPicPr>
          <p:nvPr/>
        </p:nvPicPr>
        <p:blipFill>
          <a:blip r:embed="rId2"/>
          <a:stretch>
            <a:fillRect/>
          </a:stretch>
        </p:blipFill>
        <p:spPr>
          <a:xfrm>
            <a:off x="643467" y="1466088"/>
            <a:ext cx="10905066" cy="3925823"/>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8131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text, application, email&#10;&#10;Description automatically generated">
            <a:extLst>
              <a:ext uri="{FF2B5EF4-FFF2-40B4-BE49-F238E27FC236}">
                <a16:creationId xmlns:a16="http://schemas.microsoft.com/office/drawing/2014/main" id="{93E1EB9F-B53A-05C9-C160-E7C1BB3DBA99}"/>
              </a:ext>
            </a:extLst>
          </p:cNvPr>
          <p:cNvPicPr>
            <a:picLocks noChangeAspect="1"/>
          </p:cNvPicPr>
          <p:nvPr/>
        </p:nvPicPr>
        <p:blipFill>
          <a:blip r:embed="rId2"/>
          <a:stretch>
            <a:fillRect/>
          </a:stretch>
        </p:blipFill>
        <p:spPr>
          <a:xfrm>
            <a:off x="488950" y="152400"/>
            <a:ext cx="11214100" cy="6553200"/>
          </a:xfrm>
          <a:prstGeom prst="rect">
            <a:avLst/>
          </a:prstGeom>
        </p:spPr>
      </p:pic>
    </p:spTree>
    <p:extLst>
      <p:ext uri="{BB962C8B-B14F-4D97-AF65-F5344CB8AC3E}">
        <p14:creationId xmlns:p14="http://schemas.microsoft.com/office/powerpoint/2010/main" val="152853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5F7FBF7-195A-0802-47C9-BA7314B27208}"/>
              </a:ext>
            </a:extLst>
          </p:cNvPr>
          <p:cNvSpPr txBox="1"/>
          <p:nvPr/>
        </p:nvSpPr>
        <p:spPr>
          <a:xfrm>
            <a:off x="1028700" y="1967266"/>
            <a:ext cx="2628900" cy="2547257"/>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2500" kern="1200">
                <a:solidFill>
                  <a:srgbClr val="FFFFFF"/>
                </a:solidFill>
                <a:latin typeface="+mj-lt"/>
                <a:ea typeface="+mj-ea"/>
                <a:cs typeface="+mj-cs"/>
              </a:rPr>
              <a:t>24.6 h/p/w (41%) on administrative and accountability tasks</a:t>
            </a:r>
          </a:p>
          <a:p>
            <a:pPr algn="ctr">
              <a:lnSpc>
                <a:spcPct val="90000"/>
              </a:lnSpc>
              <a:spcBef>
                <a:spcPct val="0"/>
              </a:spcBef>
              <a:spcAft>
                <a:spcPts val="600"/>
              </a:spcAft>
            </a:pPr>
            <a:r>
              <a:rPr lang="en-US" sz="2500" kern="1200">
                <a:solidFill>
                  <a:srgbClr val="FFFFFF"/>
                </a:solidFill>
                <a:latin typeface="+mj-lt"/>
                <a:ea typeface="+mj-ea"/>
                <a:cs typeface="+mj-cs"/>
              </a:rPr>
              <a:t>31.8 h/p/w (59%) on educative tasks </a:t>
            </a:r>
          </a:p>
        </p:txBody>
      </p:sp>
      <p:graphicFrame>
        <p:nvGraphicFramePr>
          <p:cNvPr id="14" name="Chart 13">
            <a:extLst>
              <a:ext uri="{FF2B5EF4-FFF2-40B4-BE49-F238E27FC236}">
                <a16:creationId xmlns:a16="http://schemas.microsoft.com/office/drawing/2014/main" id="{81687EAD-852C-C949-890F-0F863F0EE1A0}"/>
              </a:ext>
            </a:extLst>
          </p:cNvPr>
          <p:cNvGraphicFramePr/>
          <p:nvPr>
            <p:extLst>
              <p:ext uri="{D42A27DB-BD31-4B8C-83A1-F6EECF244321}">
                <p14:modId xmlns:p14="http://schemas.microsoft.com/office/powerpoint/2010/main" val="2892226484"/>
              </p:ext>
            </p:extLst>
          </p:nvPr>
        </p:nvGraphicFramePr>
        <p:xfrm>
          <a:off x="4777316" y="643466"/>
          <a:ext cx="6780700" cy="556873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92545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1D5CAE3-4AF7-FD49-9107-AF8AD63BCC83}"/>
              </a:ext>
            </a:extLst>
          </p:cNvPr>
          <p:cNvSpPr/>
          <p:nvPr/>
        </p:nvSpPr>
        <p:spPr>
          <a:xfrm>
            <a:off x="958312" y="263472"/>
            <a:ext cx="10275376" cy="5663089"/>
          </a:xfrm>
          <a:prstGeom prst="rect">
            <a:avLst/>
          </a:prstGeom>
        </p:spPr>
        <p:txBody>
          <a:bodyPr wrap="square">
            <a:spAutoFit/>
          </a:bodyPr>
          <a:lstStyle/>
          <a:p>
            <a:pPr algn="ctr">
              <a:spcAft>
                <a:spcPts val="0"/>
              </a:spcAft>
              <a:tabLst>
                <a:tab pos="2470785" algn="l"/>
              </a:tabLst>
            </a:pPr>
            <a:r>
              <a:rPr lang="en-AU" sz="6600" b="1" dirty="0">
                <a:latin typeface="Calibri" panose="020F0502020204030204" pitchFamily="34" charset="0"/>
                <a:ea typeface="Calibri" panose="020F0502020204030204" pitchFamily="34" charset="0"/>
                <a:cs typeface="Calibri" panose="020F0502020204030204" pitchFamily="34" charset="0"/>
              </a:rPr>
              <a:t>The Workday Challenge</a:t>
            </a:r>
          </a:p>
          <a:p>
            <a:pPr>
              <a:spcAft>
                <a:spcPts val="0"/>
              </a:spcAft>
              <a:tabLst>
                <a:tab pos="2470785" algn="l"/>
              </a:tabLst>
            </a:pPr>
            <a:endParaRPr lang="en-AU" sz="3200" dirty="0">
              <a:latin typeface="Calibri" panose="020F0502020204030204" pitchFamily="34" charset="0"/>
              <a:ea typeface="Calibri" panose="020F0502020204030204" pitchFamily="34" charset="0"/>
              <a:cs typeface="Calibri" panose="020F0502020204030204" pitchFamily="34" charset="0"/>
            </a:endParaRPr>
          </a:p>
          <a:p>
            <a:pPr>
              <a:spcAft>
                <a:spcPts val="0"/>
              </a:spcAft>
              <a:tabLst>
                <a:tab pos="2470785" algn="l"/>
              </a:tabLst>
            </a:pPr>
            <a:endParaRPr lang="en-AU" sz="3200" dirty="0">
              <a:latin typeface="Calibri" panose="020F0502020204030204" pitchFamily="34" charset="0"/>
              <a:ea typeface="Calibri" panose="020F0502020204030204" pitchFamily="34" charset="0"/>
              <a:cs typeface="Calibri" panose="020F0502020204030204" pitchFamily="34" charset="0"/>
            </a:endParaRPr>
          </a:p>
          <a:p>
            <a:pPr>
              <a:spcAft>
                <a:spcPts val="0"/>
              </a:spcAft>
              <a:tabLst>
                <a:tab pos="2470785" algn="l"/>
              </a:tabLst>
            </a:pPr>
            <a:r>
              <a:rPr lang="en-AU" sz="3200" dirty="0">
                <a:latin typeface="Calibri" panose="020F0502020204030204" pitchFamily="34" charset="0"/>
                <a:ea typeface="Calibri" panose="020F0502020204030204" pitchFamily="34" charset="0"/>
                <a:cs typeface="Calibri" panose="020F0502020204030204" pitchFamily="34" charset="0"/>
              </a:rPr>
              <a:t>Wanted: A miracle worker who can do more with less, pacify rival groups, endure chronic second-guessing, tolerate low levels of support, process large volumes of paper and work double shifts (75 nights a year). He or she will have carte blanche to innovate, but cannot spend much money, replace any personnel, or upset any constituency</a:t>
            </a:r>
            <a:r>
              <a:rPr lang="en-AU" sz="3200" dirty="0">
                <a:latin typeface="Calibri" panose="020F0502020204030204" pitchFamily="34" charset="0"/>
                <a:ea typeface="Times New Roman" panose="02020603050405020304" pitchFamily="18" charset="0"/>
                <a:cs typeface="Calibri" panose="020F0502020204030204" pitchFamily="34" charset="0"/>
              </a:rPr>
              <a:t> </a:t>
            </a:r>
          </a:p>
          <a:p>
            <a:pPr>
              <a:spcAft>
                <a:spcPts val="0"/>
              </a:spcAft>
              <a:tabLst>
                <a:tab pos="2470785" algn="l"/>
              </a:tabLst>
            </a:pPr>
            <a:endParaRPr lang="en-AU" sz="2000" dirty="0">
              <a:latin typeface="Arial" panose="020B0604020202020204" pitchFamily="34" charset="0"/>
              <a:cs typeface="Times New Roman" panose="02020603050405020304" pitchFamily="18" charset="0"/>
            </a:endParaRPr>
          </a:p>
          <a:p>
            <a:pPr>
              <a:spcAft>
                <a:spcPts val="0"/>
              </a:spcAft>
              <a:tabLst>
                <a:tab pos="2470785" algn="l"/>
              </a:tabLst>
            </a:pPr>
            <a:r>
              <a:rPr lang="en-AU" dirty="0"/>
              <a:t>Evans (Education Week, April 12, 1995)</a:t>
            </a:r>
            <a:r>
              <a:rPr lang="en-AU" sz="2000" dirty="0"/>
              <a:t> </a:t>
            </a:r>
            <a:endParaRPr lang="en-AU"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20409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8AD56F6-D483-0DA1-97E3-C37CB97624CF}"/>
              </a:ext>
            </a:extLst>
          </p:cNvPr>
          <p:cNvGraphicFramePr>
            <a:graphicFrameLocks noGrp="1"/>
          </p:cNvGraphicFramePr>
          <p:nvPr>
            <p:extLst>
              <p:ext uri="{D42A27DB-BD31-4B8C-83A1-F6EECF244321}">
                <p14:modId xmlns:p14="http://schemas.microsoft.com/office/powerpoint/2010/main" val="3224862818"/>
              </p:ext>
            </p:extLst>
          </p:nvPr>
        </p:nvGraphicFramePr>
        <p:xfrm>
          <a:off x="335280" y="441960"/>
          <a:ext cx="11536680" cy="6295913"/>
        </p:xfrm>
        <a:graphic>
          <a:graphicData uri="http://schemas.openxmlformats.org/drawingml/2006/table">
            <a:tbl>
              <a:tblPr firstRow="1" firstCol="1" bandRow="1">
                <a:tableStyleId>{5C22544A-7EE6-4342-B048-85BDC9FD1C3A}</a:tableStyleId>
              </a:tblPr>
              <a:tblGrid>
                <a:gridCol w="566928">
                  <a:extLst>
                    <a:ext uri="{9D8B030D-6E8A-4147-A177-3AD203B41FA5}">
                      <a16:colId xmlns:a16="http://schemas.microsoft.com/office/drawing/2014/main" val="3865380628"/>
                    </a:ext>
                  </a:extLst>
                </a:gridCol>
                <a:gridCol w="2060448">
                  <a:extLst>
                    <a:ext uri="{9D8B030D-6E8A-4147-A177-3AD203B41FA5}">
                      <a16:colId xmlns:a16="http://schemas.microsoft.com/office/drawing/2014/main" val="878236675"/>
                    </a:ext>
                  </a:extLst>
                </a:gridCol>
                <a:gridCol w="1536192">
                  <a:extLst>
                    <a:ext uri="{9D8B030D-6E8A-4147-A177-3AD203B41FA5}">
                      <a16:colId xmlns:a16="http://schemas.microsoft.com/office/drawing/2014/main" val="3236780768"/>
                    </a:ext>
                  </a:extLst>
                </a:gridCol>
                <a:gridCol w="1604772">
                  <a:extLst>
                    <a:ext uri="{9D8B030D-6E8A-4147-A177-3AD203B41FA5}">
                      <a16:colId xmlns:a16="http://schemas.microsoft.com/office/drawing/2014/main" val="263146583"/>
                    </a:ext>
                  </a:extLst>
                </a:gridCol>
                <a:gridCol w="1442085">
                  <a:extLst>
                    <a:ext uri="{9D8B030D-6E8A-4147-A177-3AD203B41FA5}">
                      <a16:colId xmlns:a16="http://schemas.microsoft.com/office/drawing/2014/main" val="3981205156"/>
                    </a:ext>
                  </a:extLst>
                </a:gridCol>
                <a:gridCol w="162560">
                  <a:extLst>
                    <a:ext uri="{9D8B030D-6E8A-4147-A177-3AD203B41FA5}">
                      <a16:colId xmlns:a16="http://schemas.microsoft.com/office/drawing/2014/main" val="3269702130"/>
                    </a:ext>
                  </a:extLst>
                </a:gridCol>
                <a:gridCol w="2508631">
                  <a:extLst>
                    <a:ext uri="{9D8B030D-6E8A-4147-A177-3AD203B41FA5}">
                      <a16:colId xmlns:a16="http://schemas.microsoft.com/office/drawing/2014/main" val="1859391852"/>
                    </a:ext>
                  </a:extLst>
                </a:gridCol>
                <a:gridCol w="1655064">
                  <a:extLst>
                    <a:ext uri="{9D8B030D-6E8A-4147-A177-3AD203B41FA5}">
                      <a16:colId xmlns:a16="http://schemas.microsoft.com/office/drawing/2014/main" val="1586449658"/>
                    </a:ext>
                  </a:extLst>
                </a:gridCol>
              </a:tblGrid>
              <a:tr h="364863">
                <a:tc>
                  <a:txBody>
                    <a:bodyPr/>
                    <a:lstStyle/>
                    <a:p>
                      <a:pPr algn="ctr"/>
                      <a:r>
                        <a:rPr lang="en-GB" sz="1000">
                          <a:effectLst/>
                        </a:rPr>
                        <a:t>Services</a:t>
                      </a:r>
                      <a:endParaRPr lang="en-AU" sz="12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gridSpan="4">
                  <a:txBody>
                    <a:bodyPr/>
                    <a:lstStyle/>
                    <a:p>
                      <a:pPr algn="ctr"/>
                      <a:r>
                        <a:rPr lang="en-GB" sz="1800" dirty="0">
                          <a:effectLst/>
                        </a:rPr>
                        <a:t>Proactive</a:t>
                      </a:r>
                      <a:endParaRPr lang="en-AU" sz="2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r>
                        <a:rPr lang="en-GB" sz="1800">
                          <a:effectLst/>
                        </a:rPr>
                        <a:t> </a:t>
                      </a:r>
                      <a:endParaRPr lang="en-AU" sz="2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gridSpan="2">
                  <a:txBody>
                    <a:bodyPr/>
                    <a:lstStyle/>
                    <a:p>
                      <a:pPr algn="ctr"/>
                      <a:r>
                        <a:rPr lang="en-GB" sz="1800" dirty="0">
                          <a:effectLst/>
                        </a:rPr>
                        <a:t>Responsive</a:t>
                      </a:r>
                      <a:endParaRPr lang="en-AU" sz="2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1503622363"/>
                  </a:ext>
                </a:extLst>
              </a:tr>
              <a:tr h="729727">
                <a:tc>
                  <a:txBody>
                    <a:bodyPr/>
                    <a:lstStyle/>
                    <a:p>
                      <a:r>
                        <a:rPr lang="en-GB" sz="1000">
                          <a:effectLst/>
                        </a:rPr>
                        <a:t> </a:t>
                      </a:r>
                      <a:endParaRPr lang="en-AU" sz="12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r>
                        <a:rPr lang="en-GB" sz="1800" b="1" dirty="0">
                          <a:effectLst/>
                        </a:rPr>
                        <a:t>School Policy Template Portal</a:t>
                      </a:r>
                      <a:endParaRPr lang="en-AU" sz="2800" b="1"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r>
                        <a:rPr lang="en-GB" sz="1800" b="1" dirty="0">
                          <a:effectLst/>
                        </a:rPr>
                        <a:t>Principal Mentor Program</a:t>
                      </a:r>
                      <a:endParaRPr lang="en-AU" sz="2800" b="1"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r>
                        <a:rPr lang="en-GB" sz="1800" b="1" dirty="0">
                          <a:effectLst/>
                        </a:rPr>
                        <a:t>Professional Supervision</a:t>
                      </a:r>
                      <a:endParaRPr lang="en-AU" sz="2800" b="1"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r>
                        <a:rPr lang="en-GB" sz="1800" b="1" dirty="0">
                          <a:effectLst/>
                        </a:rPr>
                        <a:t>Personal Health Checks</a:t>
                      </a:r>
                      <a:endParaRPr lang="en-AU" sz="2800" b="1"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r>
                        <a:rPr lang="en-GB" sz="1800" b="1" dirty="0">
                          <a:effectLst/>
                        </a:rPr>
                        <a:t> </a:t>
                      </a:r>
                      <a:endParaRPr lang="en-AU" sz="2800" b="1"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r>
                        <a:rPr lang="en-GB" sz="1800" b="1" dirty="0">
                          <a:effectLst/>
                        </a:rPr>
                        <a:t>Complex Matter Support Team</a:t>
                      </a:r>
                      <a:endParaRPr lang="en-AU" sz="2800" b="1"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r>
                        <a:rPr lang="en-GB" sz="1800" b="1" dirty="0">
                          <a:effectLst/>
                        </a:rPr>
                        <a:t>Early Intervention </a:t>
                      </a:r>
                      <a:endParaRPr lang="en-AU" sz="2800" b="1"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688926369"/>
                  </a:ext>
                </a:extLst>
              </a:tr>
              <a:tr h="5108090">
                <a:tc>
                  <a:txBody>
                    <a:bodyPr/>
                    <a:lstStyle/>
                    <a:p>
                      <a:r>
                        <a:rPr lang="en-GB" sz="1000">
                          <a:effectLst/>
                        </a:rPr>
                        <a:t> </a:t>
                      </a:r>
                      <a:endParaRPr lang="en-AU" sz="12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r>
                        <a:rPr lang="en-GB" sz="2000" dirty="0">
                          <a:effectLst/>
                        </a:rPr>
                        <a:t>Suite of online, relevant policy templates meeting legal, Departmental policy, and school registration requirements. Easily adapted for each school and updated regularly </a:t>
                      </a:r>
                      <a:endParaRPr lang="en-AU" sz="32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r>
                        <a:rPr lang="en-GB" sz="2000" dirty="0">
                          <a:effectLst/>
                        </a:rPr>
                        <a:t>On demand access to experienced principal mentors, who are trained in psychological first aid</a:t>
                      </a:r>
                      <a:endParaRPr lang="en-AU" sz="32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r>
                        <a:rPr lang="en-GB" sz="2000" dirty="0" err="1">
                          <a:effectLst/>
                        </a:rPr>
                        <a:t>Opt</a:t>
                      </a:r>
                      <a:r>
                        <a:rPr lang="en-GB" sz="2000" dirty="0">
                          <a:effectLst/>
                        </a:rPr>
                        <a:t> in allied health model, bi-annual debriefing sessions with and experienced psychologist.</a:t>
                      </a:r>
                      <a:endParaRPr lang="en-AU" sz="3200" dirty="0">
                        <a:effectLst/>
                      </a:endParaRPr>
                    </a:p>
                    <a:p>
                      <a:r>
                        <a:rPr lang="en-GB" sz="2000" dirty="0">
                          <a:effectLst/>
                        </a:rPr>
                        <a:t>Proactive </a:t>
                      </a:r>
                      <a:r>
                        <a:rPr lang="en-GB" sz="2000" dirty="0" err="1">
                          <a:effectLst/>
                        </a:rPr>
                        <a:t>checkins</a:t>
                      </a:r>
                      <a:r>
                        <a:rPr lang="en-GB" sz="2000" dirty="0">
                          <a:effectLst/>
                        </a:rPr>
                        <a:t> with new principals 6-8 week post starting</a:t>
                      </a:r>
                      <a:endParaRPr lang="en-AU" sz="32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r>
                        <a:rPr lang="en-GB" sz="2000" dirty="0">
                          <a:effectLst/>
                        </a:rPr>
                        <a:t>Access to physical and mental health checks.</a:t>
                      </a:r>
                      <a:endParaRPr lang="en-AU" sz="3200" dirty="0">
                        <a:effectLst/>
                      </a:endParaRPr>
                    </a:p>
                    <a:p>
                      <a:r>
                        <a:rPr lang="en-GB" sz="2000" dirty="0">
                          <a:effectLst/>
                        </a:rPr>
                        <a:t>Detailed health assessment report.</a:t>
                      </a:r>
                      <a:endParaRPr lang="en-AU" sz="3200" dirty="0">
                        <a:effectLst/>
                      </a:endParaRPr>
                    </a:p>
                    <a:p>
                      <a:r>
                        <a:rPr lang="en-GB" sz="2000" dirty="0">
                          <a:effectLst/>
                        </a:rPr>
                        <a:t> </a:t>
                      </a:r>
                      <a:endParaRPr lang="en-AU" sz="32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r>
                        <a:rPr lang="en-GB" sz="2000" dirty="0">
                          <a:effectLst/>
                        </a:rPr>
                        <a:t> </a:t>
                      </a:r>
                      <a:endParaRPr lang="en-AU" sz="32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r>
                        <a:rPr lang="en-GB" sz="2000" dirty="0">
                          <a:effectLst/>
                        </a:rPr>
                        <a:t>A Lead Professional will:</a:t>
                      </a:r>
                      <a:endParaRPr lang="en-AU" sz="3200" dirty="0">
                        <a:effectLst/>
                      </a:endParaRPr>
                    </a:p>
                    <a:p>
                      <a:pPr marL="342900" lvl="0" indent="-342900">
                        <a:buFont typeface="Symbol" pitchFamily="2" charset="2"/>
                        <a:buChar char=""/>
                      </a:pPr>
                      <a:r>
                        <a:rPr lang="en-GB" sz="2000" dirty="0">
                          <a:effectLst/>
                        </a:rPr>
                        <a:t>Coordinate and connect principals with supports from a number of areas</a:t>
                      </a:r>
                      <a:endParaRPr lang="en-AU" sz="3200" dirty="0">
                        <a:effectLst/>
                      </a:endParaRPr>
                    </a:p>
                    <a:p>
                      <a:pPr marL="342900" lvl="0" indent="-342900">
                        <a:buFont typeface="Symbol" pitchFamily="2" charset="2"/>
                        <a:buChar char=""/>
                      </a:pPr>
                      <a:r>
                        <a:rPr lang="en-GB" sz="2000" dirty="0">
                          <a:effectLst/>
                        </a:rPr>
                        <a:t>Assist with [legal] responding to correspondence from parents and advocates</a:t>
                      </a:r>
                      <a:endParaRPr lang="en-AU" sz="32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r>
                        <a:rPr lang="en-GB" sz="2000" dirty="0">
                          <a:effectLst/>
                        </a:rPr>
                        <a:t>Support for illness, injury or early warning signs of health and wellbeing issues</a:t>
                      </a:r>
                      <a:endParaRPr lang="en-AU" sz="32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407528945"/>
                  </a:ext>
                </a:extLst>
              </a:tr>
            </a:tbl>
          </a:graphicData>
        </a:graphic>
      </p:graphicFrame>
    </p:spTree>
    <p:extLst>
      <p:ext uri="{BB962C8B-B14F-4D97-AF65-F5344CB8AC3E}">
        <p14:creationId xmlns:p14="http://schemas.microsoft.com/office/powerpoint/2010/main" val="597668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C724748-D5A7-6A99-7948-1C9666436C4B}"/>
              </a:ext>
            </a:extLst>
          </p:cNvPr>
          <p:cNvSpPr txBox="1"/>
          <p:nvPr/>
        </p:nvSpPr>
        <p:spPr>
          <a:xfrm>
            <a:off x="438912" y="61894"/>
            <a:ext cx="11387328" cy="6432530"/>
          </a:xfrm>
          <a:prstGeom prst="rect">
            <a:avLst/>
          </a:prstGeom>
          <a:noFill/>
        </p:spPr>
        <p:txBody>
          <a:bodyPr wrap="square">
            <a:spAutoFit/>
          </a:bodyPr>
          <a:lstStyle/>
          <a:p>
            <a:pPr algn="ctr"/>
            <a:r>
              <a:rPr lang="en-AU" sz="2800" b="1" dirty="0">
                <a:solidFill>
                  <a:srgbClr val="000000"/>
                </a:solidFill>
                <a:latin typeface="Calibri" panose="020F0502020204030204" pitchFamily="34" charset="0"/>
                <a:ea typeface="Times New Roman" panose="02020603050405020304" pitchFamily="18" charset="0"/>
              </a:rPr>
              <a:t>U</a:t>
            </a:r>
            <a:r>
              <a:rPr lang="en-AU" sz="2800" b="1" dirty="0">
                <a:solidFill>
                  <a:srgbClr val="000000"/>
                </a:solidFill>
                <a:effectLst/>
                <a:latin typeface="Calibri" panose="020F0502020204030204" pitchFamily="34" charset="0"/>
                <a:ea typeface="Times New Roman" panose="02020603050405020304" pitchFamily="18" charset="0"/>
              </a:rPr>
              <a:t>sage: Principal Health and Wellbeing services </a:t>
            </a:r>
            <a:r>
              <a:rPr lang="en-AU" sz="2800" dirty="0">
                <a:solidFill>
                  <a:srgbClr val="000000"/>
                </a:solidFill>
                <a:latin typeface="Calibri" panose="020F0502020204030204" pitchFamily="34" charset="0"/>
                <a:ea typeface="Times New Roman" panose="02020603050405020304" pitchFamily="18" charset="0"/>
              </a:rPr>
              <a:t>end Oct 2019</a:t>
            </a:r>
            <a:endParaRPr lang="en-AU" sz="2800" b="1" dirty="0">
              <a:solidFill>
                <a:srgbClr val="000000"/>
              </a:solidFill>
              <a:effectLst/>
              <a:latin typeface="Calibri" panose="020F0502020204030204" pitchFamily="34" charset="0"/>
              <a:ea typeface="Times New Roman" panose="02020603050405020304" pitchFamily="18" charset="0"/>
            </a:endParaRPr>
          </a:p>
          <a:p>
            <a:pPr algn="ctr"/>
            <a:endParaRPr lang="en-AU" sz="2400" b="1" dirty="0">
              <a:effectLst/>
              <a:latin typeface="Times New Roman" panose="02020603050405020304" pitchFamily="18" charset="0"/>
              <a:ea typeface="MS Mincho" panose="02020609040205080304" pitchFamily="49" charset="-128"/>
            </a:endParaRPr>
          </a:p>
          <a:p>
            <a:pPr marL="457200" indent="-228600"/>
            <a:r>
              <a:rPr lang="en-AU" sz="2400" b="1" dirty="0">
                <a:solidFill>
                  <a:srgbClr val="000000"/>
                </a:solidFill>
                <a:effectLst/>
                <a:latin typeface="Calibri" panose="020F0502020204030204" pitchFamily="34" charset="0"/>
                <a:ea typeface="Times New Roman" panose="02020603050405020304" pitchFamily="18" charset="0"/>
              </a:rPr>
              <a:t>School Policy Templates Portal </a:t>
            </a:r>
          </a:p>
          <a:p>
            <a:pPr marL="457200" indent="-228600"/>
            <a:r>
              <a:rPr lang="en-AU" sz="2400" dirty="0">
                <a:solidFill>
                  <a:srgbClr val="000000"/>
                </a:solidFill>
                <a:latin typeface="Calibri" panose="020F0502020204030204" pitchFamily="34" charset="0"/>
                <a:ea typeface="Times New Roman" panose="02020603050405020304" pitchFamily="18" charset="0"/>
              </a:rPr>
              <a:t>		</a:t>
            </a:r>
            <a:r>
              <a:rPr lang="en-AU" sz="2400" dirty="0">
                <a:solidFill>
                  <a:srgbClr val="000000"/>
                </a:solidFill>
                <a:effectLst/>
                <a:latin typeface="Courier New" panose="02070309020205020404" pitchFamily="49" charset="0"/>
                <a:ea typeface="Times New Roman" panose="02020603050405020304" pitchFamily="18" charset="0"/>
              </a:rPr>
              <a:t>o</a:t>
            </a:r>
            <a:r>
              <a:rPr lang="en-AU" sz="1000" dirty="0">
                <a:solidFill>
                  <a:srgbClr val="000000"/>
                </a:solidFill>
                <a:effectLst/>
                <a:latin typeface="Times New Roman" panose="02020603050405020304" pitchFamily="18" charset="0"/>
                <a:ea typeface="Times New Roman" panose="02020603050405020304" pitchFamily="18" charset="0"/>
              </a:rPr>
              <a:t>   </a:t>
            </a:r>
            <a:r>
              <a:rPr lang="en-AU" sz="2400" i="1" dirty="0">
                <a:solidFill>
                  <a:srgbClr val="000000"/>
                </a:solidFill>
                <a:effectLst/>
                <a:latin typeface="Calibri" panose="020F0502020204030204" pitchFamily="34" charset="0"/>
                <a:ea typeface="Times New Roman" panose="02020603050405020304" pitchFamily="18" charset="0"/>
              </a:rPr>
              <a:t>Usage: </a:t>
            </a:r>
            <a:r>
              <a:rPr lang="en-AU" sz="2400" dirty="0">
                <a:solidFill>
                  <a:srgbClr val="000000"/>
                </a:solidFill>
                <a:effectLst/>
                <a:latin typeface="Calibri" panose="020F0502020204030204" pitchFamily="34" charset="0"/>
                <a:ea typeface="Times New Roman" panose="02020603050405020304" pitchFamily="18" charset="0"/>
              </a:rPr>
              <a:t>394,688 page views with 33,232 unique users</a:t>
            </a:r>
            <a:endParaRPr lang="en-AU" sz="2800" dirty="0">
              <a:effectLst/>
              <a:latin typeface="Times New Roman" panose="02020603050405020304" pitchFamily="18" charset="0"/>
              <a:ea typeface="MS Mincho" panose="02020609040205080304" pitchFamily="49" charset="-128"/>
            </a:endParaRPr>
          </a:p>
          <a:p>
            <a:pPr marL="457200" indent="-228600"/>
            <a:r>
              <a:rPr lang="en-AU" sz="2400" b="1" dirty="0">
                <a:solidFill>
                  <a:srgbClr val="000000"/>
                </a:solidFill>
                <a:effectLst/>
                <a:latin typeface="Calibri" panose="020F0502020204030204" pitchFamily="34" charset="0"/>
                <a:ea typeface="Times New Roman" panose="02020603050405020304" pitchFamily="18" charset="0"/>
              </a:rPr>
              <a:t>Principal Mentor Program </a:t>
            </a:r>
            <a:r>
              <a:rPr lang="en-AU" sz="2400" dirty="0">
                <a:solidFill>
                  <a:srgbClr val="000000"/>
                </a:solidFill>
                <a:effectLst/>
                <a:latin typeface="Calibri" panose="020F0502020204030204" pitchFamily="34" charset="0"/>
                <a:ea typeface="Times New Roman" panose="02020603050405020304" pitchFamily="18" charset="0"/>
              </a:rPr>
              <a:t>(to reduce isolation and build social capital)</a:t>
            </a:r>
            <a:endParaRPr lang="en-AU" sz="2800" dirty="0">
              <a:effectLst/>
              <a:latin typeface="Times New Roman" panose="02020603050405020304" pitchFamily="18" charset="0"/>
              <a:ea typeface="MS Mincho" panose="02020609040205080304" pitchFamily="49" charset="-128"/>
            </a:endParaRPr>
          </a:p>
          <a:p>
            <a:pPr marL="914400" indent="-228600"/>
            <a:r>
              <a:rPr lang="en-AU" sz="2400" dirty="0">
                <a:solidFill>
                  <a:srgbClr val="000000"/>
                </a:solidFill>
                <a:effectLst/>
                <a:latin typeface="Courier New" panose="02070309020205020404" pitchFamily="49" charset="0"/>
                <a:ea typeface="Times New Roman" panose="02020603050405020304" pitchFamily="18" charset="0"/>
              </a:rPr>
              <a:t> o</a:t>
            </a:r>
            <a:r>
              <a:rPr lang="en-AU" sz="1000" dirty="0">
                <a:solidFill>
                  <a:srgbClr val="000000"/>
                </a:solidFill>
                <a:effectLst/>
                <a:latin typeface="Times New Roman" panose="02020603050405020304" pitchFamily="18" charset="0"/>
                <a:ea typeface="Times New Roman" panose="02020603050405020304" pitchFamily="18" charset="0"/>
              </a:rPr>
              <a:t>   </a:t>
            </a:r>
            <a:r>
              <a:rPr lang="en-AU" sz="2400" i="1" dirty="0">
                <a:solidFill>
                  <a:srgbClr val="000000"/>
                </a:solidFill>
                <a:effectLst/>
                <a:latin typeface="Calibri" panose="020F0502020204030204" pitchFamily="34" charset="0"/>
                <a:ea typeface="Times New Roman" panose="02020603050405020304" pitchFamily="18" charset="0"/>
              </a:rPr>
              <a:t>Uptake:</a:t>
            </a:r>
            <a:r>
              <a:rPr lang="en-AU" sz="2400" dirty="0">
                <a:solidFill>
                  <a:srgbClr val="000000"/>
                </a:solidFill>
                <a:effectLst/>
                <a:latin typeface="Calibri" panose="020F0502020204030204" pitchFamily="34" charset="0"/>
                <a:ea typeface="Times New Roman" panose="02020603050405020304" pitchFamily="18" charset="0"/>
              </a:rPr>
              <a:t> 140 mentee applications</a:t>
            </a:r>
            <a:endParaRPr lang="en-AU" sz="2800" dirty="0">
              <a:effectLst/>
              <a:latin typeface="Times New Roman" panose="02020603050405020304" pitchFamily="18" charset="0"/>
              <a:ea typeface="MS Mincho" panose="02020609040205080304" pitchFamily="49" charset="-128"/>
            </a:endParaRPr>
          </a:p>
          <a:p>
            <a:pPr marL="893763" indent="-665163"/>
            <a:r>
              <a:rPr lang="en-AU" sz="2400" b="1" dirty="0">
                <a:solidFill>
                  <a:srgbClr val="000000"/>
                </a:solidFill>
                <a:effectLst/>
                <a:latin typeface="Calibri" panose="020F0502020204030204" pitchFamily="34" charset="0"/>
                <a:ea typeface="Times New Roman" panose="02020603050405020304" pitchFamily="18" charset="0"/>
              </a:rPr>
              <a:t>Proactive Wellbeing Supervision </a:t>
            </a:r>
            <a:r>
              <a:rPr lang="en-AU" sz="2400" dirty="0">
                <a:solidFill>
                  <a:srgbClr val="000000"/>
                </a:solidFill>
                <a:effectLst/>
                <a:latin typeface="Calibri" panose="020F0502020204030204" pitchFamily="34" charset="0"/>
                <a:ea typeface="Times New Roman" panose="02020603050405020304" pitchFamily="18" charset="0"/>
              </a:rPr>
              <a:t>(to provide opportunities to debrief with experienced psychologists and new starter check-ins)</a:t>
            </a:r>
            <a:endParaRPr lang="en-AU" sz="2800" dirty="0">
              <a:effectLst/>
              <a:latin typeface="Times New Roman" panose="02020603050405020304" pitchFamily="18" charset="0"/>
              <a:ea typeface="MS Mincho" panose="02020609040205080304" pitchFamily="49" charset="-128"/>
            </a:endParaRPr>
          </a:p>
          <a:p>
            <a:pPr marL="914400" indent="-228600"/>
            <a:r>
              <a:rPr lang="en-AU" sz="2400" dirty="0">
                <a:solidFill>
                  <a:srgbClr val="000000"/>
                </a:solidFill>
                <a:effectLst/>
                <a:latin typeface="Courier New" panose="02070309020205020404" pitchFamily="49" charset="0"/>
                <a:ea typeface="Times New Roman" panose="02020603050405020304" pitchFamily="18" charset="0"/>
              </a:rPr>
              <a:t> o</a:t>
            </a:r>
            <a:r>
              <a:rPr lang="en-AU" sz="1000" dirty="0">
                <a:solidFill>
                  <a:srgbClr val="000000"/>
                </a:solidFill>
                <a:effectLst/>
                <a:latin typeface="Times New Roman" panose="02020603050405020304" pitchFamily="18" charset="0"/>
                <a:ea typeface="Times New Roman" panose="02020603050405020304" pitchFamily="18" charset="0"/>
              </a:rPr>
              <a:t>   </a:t>
            </a:r>
            <a:r>
              <a:rPr lang="en-AU" sz="2400" i="1" dirty="0">
                <a:solidFill>
                  <a:srgbClr val="000000"/>
                </a:solidFill>
                <a:effectLst/>
                <a:latin typeface="Calibri" panose="020F0502020204030204" pitchFamily="34" charset="0"/>
                <a:ea typeface="Times New Roman" panose="02020603050405020304" pitchFamily="18" charset="0"/>
              </a:rPr>
              <a:t>Uptake: </a:t>
            </a:r>
            <a:r>
              <a:rPr lang="en-AU" sz="2400" dirty="0">
                <a:solidFill>
                  <a:srgbClr val="000000"/>
                </a:solidFill>
                <a:effectLst/>
                <a:latin typeface="Calibri" panose="020F0502020204030204" pitchFamily="34" charset="0"/>
                <a:ea typeface="Times New Roman" panose="02020603050405020304" pitchFamily="18" charset="0"/>
              </a:rPr>
              <a:t>91 principals</a:t>
            </a:r>
          </a:p>
          <a:p>
            <a:pPr marL="893763" indent="-665163"/>
            <a:r>
              <a:rPr lang="en-AU" sz="2400" b="1" dirty="0">
                <a:solidFill>
                  <a:srgbClr val="000000"/>
                </a:solidFill>
                <a:effectLst/>
                <a:latin typeface="Calibri" panose="020F0502020204030204" pitchFamily="34" charset="0"/>
                <a:ea typeface="Times New Roman" panose="02020603050405020304" pitchFamily="18" charset="0"/>
              </a:rPr>
              <a:t>Principal Health Checks </a:t>
            </a:r>
            <a:r>
              <a:rPr lang="en-AU" sz="2400" dirty="0">
                <a:solidFill>
                  <a:srgbClr val="000000"/>
                </a:solidFill>
                <a:effectLst/>
                <a:latin typeface="Calibri" panose="020F0502020204030204" pitchFamily="34" charset="0"/>
                <a:ea typeface="Times New Roman" panose="02020603050405020304" pitchFamily="18" charset="0"/>
              </a:rPr>
              <a:t>(free and confidential physical and mental health  consultations)</a:t>
            </a:r>
            <a:endParaRPr lang="en-AU" sz="2800" dirty="0">
              <a:effectLst/>
              <a:latin typeface="Times New Roman" panose="02020603050405020304" pitchFamily="18" charset="0"/>
              <a:ea typeface="MS Mincho" panose="02020609040205080304" pitchFamily="49" charset="-128"/>
            </a:endParaRPr>
          </a:p>
          <a:p>
            <a:pPr marL="914400" indent="-228600"/>
            <a:r>
              <a:rPr lang="en-AU" sz="2400" dirty="0">
                <a:solidFill>
                  <a:srgbClr val="000000"/>
                </a:solidFill>
                <a:effectLst/>
                <a:latin typeface="Courier New" panose="02070309020205020404" pitchFamily="49" charset="0"/>
                <a:ea typeface="Times New Roman" panose="02020603050405020304" pitchFamily="18" charset="0"/>
              </a:rPr>
              <a:t>	o</a:t>
            </a:r>
            <a:r>
              <a:rPr lang="en-AU" sz="1000" dirty="0">
                <a:solidFill>
                  <a:srgbClr val="000000"/>
                </a:solidFill>
                <a:effectLst/>
                <a:latin typeface="Times New Roman" panose="02020603050405020304" pitchFamily="18" charset="0"/>
                <a:ea typeface="Times New Roman" panose="02020603050405020304" pitchFamily="18" charset="0"/>
              </a:rPr>
              <a:t>   </a:t>
            </a:r>
            <a:r>
              <a:rPr lang="en-AU" sz="2400" i="1" dirty="0">
                <a:solidFill>
                  <a:srgbClr val="000000"/>
                </a:solidFill>
                <a:effectLst/>
                <a:latin typeface="Calibri" panose="020F0502020204030204" pitchFamily="34" charset="0"/>
                <a:ea typeface="Times New Roman" panose="02020603050405020304" pitchFamily="18" charset="0"/>
              </a:rPr>
              <a:t>Usage: </a:t>
            </a:r>
            <a:r>
              <a:rPr lang="en-AU" sz="2400" dirty="0">
                <a:solidFill>
                  <a:srgbClr val="000000"/>
                </a:solidFill>
                <a:effectLst/>
                <a:latin typeface="Calibri" panose="020F0502020204030204" pitchFamily="34" charset="0"/>
                <a:ea typeface="Times New Roman" panose="02020603050405020304" pitchFamily="18" charset="0"/>
              </a:rPr>
              <a:t>532 completed health checks</a:t>
            </a:r>
            <a:endParaRPr lang="en-AU" sz="2800" dirty="0">
              <a:effectLst/>
              <a:latin typeface="Times New Roman" panose="02020603050405020304" pitchFamily="18" charset="0"/>
              <a:ea typeface="MS Mincho" panose="02020609040205080304" pitchFamily="49" charset="-128"/>
            </a:endParaRPr>
          </a:p>
          <a:p>
            <a:pPr marL="942975" indent="-714375"/>
            <a:r>
              <a:rPr lang="en-AU" sz="2400" b="1" dirty="0">
                <a:solidFill>
                  <a:srgbClr val="000000"/>
                </a:solidFill>
                <a:effectLst/>
                <a:latin typeface="Calibri" panose="020F0502020204030204" pitchFamily="34" charset="0"/>
                <a:ea typeface="Times New Roman" panose="02020603050405020304" pitchFamily="18" charset="0"/>
              </a:rPr>
              <a:t>Complex Matter Support Team </a:t>
            </a:r>
            <a:r>
              <a:rPr lang="en-AU" sz="2400" dirty="0">
                <a:solidFill>
                  <a:srgbClr val="000000"/>
                </a:solidFill>
                <a:effectLst/>
                <a:latin typeface="Calibri" panose="020F0502020204030204" pitchFamily="34" charset="0"/>
                <a:ea typeface="Times New Roman" panose="02020603050405020304" pitchFamily="18" charset="0"/>
              </a:rPr>
              <a:t>(to minimise workload and stress associated with managing and responding to complex cases)</a:t>
            </a:r>
            <a:endParaRPr lang="en-AU" sz="2800" dirty="0">
              <a:effectLst/>
              <a:latin typeface="Times New Roman" panose="02020603050405020304" pitchFamily="18" charset="0"/>
              <a:ea typeface="MS Mincho" panose="02020609040205080304" pitchFamily="49" charset="-128"/>
            </a:endParaRPr>
          </a:p>
          <a:p>
            <a:pPr marL="914400" indent="-228600"/>
            <a:r>
              <a:rPr lang="en-AU" sz="2400" dirty="0">
                <a:solidFill>
                  <a:srgbClr val="000000"/>
                </a:solidFill>
                <a:effectLst/>
                <a:latin typeface="Courier New" panose="02070309020205020404" pitchFamily="49" charset="0"/>
                <a:ea typeface="Times New Roman" panose="02020603050405020304" pitchFamily="18" charset="0"/>
              </a:rPr>
              <a:t>	o</a:t>
            </a:r>
            <a:r>
              <a:rPr lang="en-AU" sz="1000" dirty="0">
                <a:solidFill>
                  <a:srgbClr val="000000"/>
                </a:solidFill>
                <a:effectLst/>
                <a:latin typeface="Times New Roman" panose="02020603050405020304" pitchFamily="18" charset="0"/>
                <a:ea typeface="Times New Roman" panose="02020603050405020304" pitchFamily="18" charset="0"/>
              </a:rPr>
              <a:t>   </a:t>
            </a:r>
            <a:r>
              <a:rPr lang="en-AU" sz="2400" i="1" dirty="0">
                <a:solidFill>
                  <a:srgbClr val="000000"/>
                </a:solidFill>
                <a:effectLst/>
                <a:latin typeface="Calibri" panose="020F0502020204030204" pitchFamily="34" charset="0"/>
                <a:ea typeface="Times New Roman" panose="02020603050405020304" pitchFamily="18" charset="0"/>
              </a:rPr>
              <a:t>Uptake: </a:t>
            </a:r>
            <a:r>
              <a:rPr lang="en-AU" sz="2400" dirty="0">
                <a:solidFill>
                  <a:srgbClr val="000000"/>
                </a:solidFill>
                <a:effectLst/>
                <a:latin typeface="Calibri" panose="020F0502020204030204" pitchFamily="34" charset="0"/>
                <a:ea typeface="Times New Roman" panose="02020603050405020304" pitchFamily="18" charset="0"/>
              </a:rPr>
              <a:t>299 cases supported by the team</a:t>
            </a:r>
            <a:endParaRPr lang="en-AU" sz="2800" dirty="0">
              <a:effectLst/>
              <a:latin typeface="Times New Roman" panose="02020603050405020304" pitchFamily="18" charset="0"/>
              <a:ea typeface="MS Mincho" panose="02020609040205080304" pitchFamily="49" charset="-128"/>
            </a:endParaRPr>
          </a:p>
          <a:p>
            <a:pPr marL="893763" indent="-665163"/>
            <a:r>
              <a:rPr lang="en-AU" sz="2400" b="1" dirty="0">
                <a:solidFill>
                  <a:srgbClr val="000000"/>
                </a:solidFill>
                <a:effectLst/>
                <a:latin typeface="Calibri" panose="020F0502020204030204" pitchFamily="34" charset="0"/>
                <a:ea typeface="Times New Roman" panose="02020603050405020304" pitchFamily="18" charset="0"/>
              </a:rPr>
              <a:t>Early Intervention Program </a:t>
            </a:r>
            <a:r>
              <a:rPr lang="en-AU" sz="2400" dirty="0">
                <a:solidFill>
                  <a:srgbClr val="000000"/>
                </a:solidFill>
                <a:effectLst/>
                <a:latin typeface="Calibri" panose="020F0502020204030204" pitchFamily="34" charset="0"/>
                <a:ea typeface="Times New Roman" panose="02020603050405020304" pitchFamily="18" charset="0"/>
              </a:rPr>
              <a:t>(to provide professional support to prevent health and wellbeing risks from escalating)</a:t>
            </a:r>
            <a:endParaRPr lang="en-AU" sz="2800" dirty="0">
              <a:effectLst/>
              <a:latin typeface="Times New Roman" panose="02020603050405020304" pitchFamily="18" charset="0"/>
              <a:ea typeface="MS Mincho" panose="02020609040205080304" pitchFamily="49" charset="-128"/>
            </a:endParaRPr>
          </a:p>
          <a:p>
            <a:r>
              <a:rPr lang="en-AU" sz="2400" dirty="0">
                <a:solidFill>
                  <a:srgbClr val="000000"/>
                </a:solidFill>
                <a:latin typeface="Courier New" panose="02070309020205020404" pitchFamily="49" charset="0"/>
                <a:ea typeface="Times New Roman" panose="02020603050405020304" pitchFamily="18" charset="0"/>
              </a:rPr>
              <a:t>	o</a:t>
            </a:r>
            <a:r>
              <a:rPr lang="en-AU" sz="1000" dirty="0">
                <a:solidFill>
                  <a:srgbClr val="000000"/>
                </a:solidFill>
                <a:latin typeface="Times New Roman" panose="02020603050405020304" pitchFamily="18" charset="0"/>
                <a:ea typeface="Times New Roman" panose="02020603050405020304" pitchFamily="18" charset="0"/>
              </a:rPr>
              <a:t>   </a:t>
            </a:r>
            <a:r>
              <a:rPr lang="en-AU" sz="2400" i="1" dirty="0">
                <a:solidFill>
                  <a:srgbClr val="000000"/>
                </a:solidFill>
                <a:latin typeface="Calibri" panose="020F0502020204030204" pitchFamily="34" charset="0"/>
                <a:ea typeface="Times New Roman" panose="02020603050405020304" pitchFamily="18" charset="0"/>
              </a:rPr>
              <a:t>Uptake: </a:t>
            </a:r>
            <a:r>
              <a:rPr lang="en-AU" sz="2400" dirty="0">
                <a:solidFill>
                  <a:srgbClr val="000000"/>
                </a:solidFill>
                <a:latin typeface="Calibri" panose="020F0502020204030204" pitchFamily="34" charset="0"/>
              </a:rPr>
              <a:t>476 principals accessed this service</a:t>
            </a:r>
          </a:p>
        </p:txBody>
      </p:sp>
    </p:spTree>
    <p:extLst>
      <p:ext uri="{BB962C8B-B14F-4D97-AF65-F5344CB8AC3E}">
        <p14:creationId xmlns:p14="http://schemas.microsoft.com/office/powerpoint/2010/main" val="3938604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with medium confidence">
            <a:extLst>
              <a:ext uri="{FF2B5EF4-FFF2-40B4-BE49-F238E27FC236}">
                <a16:creationId xmlns:a16="http://schemas.microsoft.com/office/drawing/2014/main" id="{21C1D35A-3231-2E74-D6C5-515995254718}"/>
              </a:ext>
            </a:extLst>
          </p:cNvPr>
          <p:cNvPicPr>
            <a:picLocks noChangeAspect="1"/>
          </p:cNvPicPr>
          <p:nvPr/>
        </p:nvPicPr>
        <p:blipFill>
          <a:blip r:embed="rId2"/>
          <a:stretch>
            <a:fillRect/>
          </a:stretch>
        </p:blipFill>
        <p:spPr>
          <a:xfrm>
            <a:off x="381000" y="0"/>
            <a:ext cx="11430000" cy="6858000"/>
          </a:xfrm>
          <a:prstGeom prst="rect">
            <a:avLst/>
          </a:prstGeom>
        </p:spPr>
      </p:pic>
    </p:spTree>
    <p:extLst>
      <p:ext uri="{BB962C8B-B14F-4D97-AF65-F5344CB8AC3E}">
        <p14:creationId xmlns:p14="http://schemas.microsoft.com/office/powerpoint/2010/main" val="1185512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4" name="Screen Shot 2017-04-17 at 6.10.11 PM.png" descr="Screen Shot 2017-04-17 at 6.10.11 P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24000" y="1672036"/>
            <a:ext cx="9144001" cy="4795025"/>
          </a:xfrm>
          <a:prstGeom prst="rect">
            <a:avLst/>
          </a:prstGeom>
          <a:ln w="12700">
            <a:miter lim="400000"/>
          </a:ln>
        </p:spPr>
      </p:pic>
      <p:sp>
        <p:nvSpPr>
          <p:cNvPr id="585" name="Get the Priorities Right!"/>
          <p:cNvSpPr txBox="1"/>
          <p:nvPr/>
        </p:nvSpPr>
        <p:spPr>
          <a:xfrm>
            <a:off x="1946830" y="506440"/>
            <a:ext cx="5594994" cy="7492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8200" b="1">
                <a:latin typeface="Helvetica"/>
                <a:ea typeface="Helvetica"/>
                <a:cs typeface="Helvetica"/>
                <a:sym typeface="Helvetica"/>
              </a:defRPr>
            </a:lvl1pPr>
          </a:lstStyle>
          <a:p>
            <a:r>
              <a:rPr sz="4400" b="0" dirty="0">
                <a:latin typeface="+mn-lt"/>
              </a:rPr>
              <a:t>Get the Priorities Right!</a:t>
            </a:r>
          </a:p>
        </p:txBody>
      </p:sp>
    </p:spTree>
    <p:extLst>
      <p:ext uri="{BB962C8B-B14F-4D97-AF65-F5344CB8AC3E}">
        <p14:creationId xmlns:p14="http://schemas.microsoft.com/office/powerpoint/2010/main" val="2481741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 name="Priorities (Pfeffer)"/>
          <p:cNvSpPr txBox="1">
            <a:spLocks noGrp="1"/>
          </p:cNvSpPr>
          <p:nvPr>
            <p:ph type="title"/>
          </p:nvPr>
        </p:nvSpPr>
        <p:spPr>
          <a:prstGeom prst="rect">
            <a:avLst/>
          </a:prstGeom>
        </p:spPr>
        <p:txBody>
          <a:bodyPr/>
          <a:lstStyle/>
          <a:p>
            <a:r>
              <a:rPr dirty="0">
                <a:latin typeface="+mn-lt"/>
              </a:rPr>
              <a:t>Priorities (Pfeffer)</a:t>
            </a:r>
          </a:p>
        </p:txBody>
      </p:sp>
      <p:sp>
        <p:nvSpPr>
          <p:cNvPr id="611" name="Measure health and well-being in the same way as environmental pollution and impact.…"/>
          <p:cNvSpPr txBox="1">
            <a:spLocks noGrp="1"/>
          </p:cNvSpPr>
          <p:nvPr>
            <p:ph type="body" idx="1"/>
          </p:nvPr>
        </p:nvSpPr>
        <p:spPr>
          <a:xfrm>
            <a:off x="838200" y="3015075"/>
            <a:ext cx="10515600" cy="3161888"/>
          </a:xfrm>
          <a:prstGeom prst="rect">
            <a:avLst/>
          </a:prstGeom>
        </p:spPr>
        <p:txBody>
          <a:bodyPr>
            <a:normAutofit/>
          </a:bodyPr>
          <a:lstStyle/>
          <a:p>
            <a:pPr marL="212519" indent="-212519" defTabSz="279311">
              <a:spcBef>
                <a:spcPts val="1969"/>
              </a:spcBef>
              <a:buSzPct val="45000"/>
              <a:buBlip>
                <a:blip r:embed="rId2"/>
              </a:buBlip>
              <a:defRPr sz="2448"/>
            </a:pPr>
            <a:r>
              <a:rPr dirty="0"/>
              <a:t>Measure health and well-being in the same way as environmental pollution and impact.</a:t>
            </a:r>
          </a:p>
          <a:p>
            <a:pPr marL="212519" indent="-212519" defTabSz="279311">
              <a:spcBef>
                <a:spcPts val="1969"/>
              </a:spcBef>
              <a:buSzPct val="45000"/>
              <a:buBlip>
                <a:blip r:embed="rId2"/>
              </a:buBlip>
              <a:defRPr sz="2448"/>
            </a:pPr>
            <a:r>
              <a:rPr dirty="0"/>
              <a:t>Call out social polluters for their toxic practices and workplaces and force them to change, using social pressure.</a:t>
            </a:r>
          </a:p>
          <a:p>
            <a:pPr marL="180975" indent="-169863" defTabSz="279311">
              <a:spcBef>
                <a:spcPts val="1969"/>
              </a:spcBef>
              <a:buSzPct val="45000"/>
              <a:buBlip>
                <a:blip r:embed="rId2"/>
              </a:buBlip>
              <a:defRPr sz="2448"/>
            </a:pPr>
            <a:r>
              <a:rPr dirty="0"/>
              <a:t>Develop social policies that reflect the true costs and consequences of these toxic practices so that companies pay their share of the costs of the ill health they create.</a:t>
            </a:r>
          </a:p>
        </p:txBody>
      </p:sp>
      <p:pic>
        <p:nvPicPr>
          <p:cNvPr id="4" name="Screen Shot 2018-07-30 at 9.20.30 am.png" descr="Screen Shot 2018-07-30 at 9.20.30 am.png">
            <a:extLst>
              <a:ext uri="{FF2B5EF4-FFF2-40B4-BE49-F238E27FC236}">
                <a16:creationId xmlns:a16="http://schemas.microsoft.com/office/drawing/2014/main" id="{D9834C41-72A1-ED83-2C6C-940A83DE5ED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458698">
            <a:off x="6272955" y="211485"/>
            <a:ext cx="1899280" cy="2787179"/>
          </a:xfrm>
          <a:prstGeom prst="rect">
            <a:avLst/>
          </a:prstGeom>
          <a:ln w="12700">
            <a:miter lim="400000"/>
          </a:ln>
        </p:spPr>
      </p:pic>
    </p:spTree>
    <p:extLst>
      <p:ext uri="{BB962C8B-B14F-4D97-AF65-F5344CB8AC3E}">
        <p14:creationId xmlns:p14="http://schemas.microsoft.com/office/powerpoint/2010/main" val="1384134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 name="Priorities (Pfeffer)"/>
          <p:cNvSpPr txBox="1">
            <a:spLocks noGrp="1"/>
          </p:cNvSpPr>
          <p:nvPr>
            <p:ph type="title"/>
          </p:nvPr>
        </p:nvSpPr>
        <p:spPr>
          <a:prstGeom prst="rect">
            <a:avLst/>
          </a:prstGeom>
        </p:spPr>
        <p:txBody>
          <a:bodyPr/>
          <a:lstStyle/>
          <a:p>
            <a:r>
              <a:rPr dirty="0">
                <a:latin typeface="+mn-lt"/>
              </a:rPr>
              <a:t>Priorities (Pfeffer)</a:t>
            </a:r>
          </a:p>
        </p:txBody>
      </p:sp>
      <p:sp>
        <p:nvSpPr>
          <p:cNvPr id="614" name="Anticipate excuses from those companies that will refuse to confront the issue. This is not an industry-specific issue, nor a nature-of-the-beast issue.…"/>
          <p:cNvSpPr txBox="1">
            <a:spLocks noGrp="1"/>
          </p:cNvSpPr>
          <p:nvPr>
            <p:ph type="body" idx="1"/>
          </p:nvPr>
        </p:nvSpPr>
        <p:spPr>
          <a:xfrm>
            <a:off x="838200" y="3002279"/>
            <a:ext cx="10515600" cy="3174683"/>
          </a:xfrm>
          <a:prstGeom prst="rect">
            <a:avLst/>
          </a:prstGeom>
        </p:spPr>
        <p:txBody>
          <a:bodyPr/>
          <a:lstStyle/>
          <a:p>
            <a:pPr>
              <a:buSzPct val="45000"/>
              <a:buBlip>
                <a:blip r:embed="rId2"/>
              </a:buBlip>
            </a:pPr>
            <a:r>
              <a:rPr dirty="0"/>
              <a:t>Anticipate excuses from those companies that will refuse to confront the issue. This is not an industry-specific issue, nor a nature-of-the-beast issue.</a:t>
            </a:r>
          </a:p>
          <a:p>
            <a:pPr>
              <a:buSzPct val="45000"/>
              <a:buBlip>
                <a:blip r:embed="rId2"/>
              </a:buBlip>
            </a:pPr>
            <a:r>
              <a:rPr dirty="0"/>
              <a:t>We must insist that organizational leaders prioritize the issue instead of just paying lip-service and then sacrificing any commitments at the first sign of economic distress.</a:t>
            </a:r>
          </a:p>
        </p:txBody>
      </p:sp>
      <p:pic>
        <p:nvPicPr>
          <p:cNvPr id="4" name="Screen Shot 2018-07-30 at 9.20.30 am.png" descr="Screen Shot 2018-07-30 at 9.20.30 am.png">
            <a:extLst>
              <a:ext uri="{FF2B5EF4-FFF2-40B4-BE49-F238E27FC236}">
                <a16:creationId xmlns:a16="http://schemas.microsoft.com/office/drawing/2014/main" id="{66E272ED-3F3D-3BD3-246D-A10899BF937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458698">
            <a:off x="6272955" y="211485"/>
            <a:ext cx="1899280" cy="2787179"/>
          </a:xfrm>
          <a:prstGeom prst="rect">
            <a:avLst/>
          </a:prstGeom>
          <a:ln w="12700">
            <a:miter lim="400000"/>
          </a:ln>
        </p:spPr>
      </p:pic>
    </p:spTree>
    <p:extLst>
      <p:ext uri="{BB962C8B-B14F-4D97-AF65-F5344CB8AC3E}">
        <p14:creationId xmlns:p14="http://schemas.microsoft.com/office/powerpoint/2010/main" val="287854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7EB90852-CA7F-4ACC-571F-405C00A31F62}"/>
              </a:ext>
            </a:extLst>
          </p:cNvPr>
          <p:cNvPicPr>
            <a:picLocks noChangeAspect="1"/>
          </p:cNvPicPr>
          <p:nvPr/>
        </p:nvPicPr>
        <p:blipFill>
          <a:blip r:embed="rId2"/>
          <a:stretch>
            <a:fillRect/>
          </a:stretch>
        </p:blipFill>
        <p:spPr>
          <a:xfrm rot="5400000">
            <a:off x="2666999" y="-1423469"/>
            <a:ext cx="6858001" cy="9704939"/>
          </a:xfrm>
          <a:prstGeom prst="rect">
            <a:avLst/>
          </a:prstGeom>
        </p:spPr>
      </p:pic>
    </p:spTree>
    <p:extLst>
      <p:ext uri="{BB962C8B-B14F-4D97-AF65-F5344CB8AC3E}">
        <p14:creationId xmlns:p14="http://schemas.microsoft.com/office/powerpoint/2010/main" val="1574695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a:extLst>
              <a:ext uri="{FF2B5EF4-FFF2-40B4-BE49-F238E27FC236}">
                <a16:creationId xmlns:a16="http://schemas.microsoft.com/office/drawing/2014/main" id="{9DE88389-2F4F-AA45-86AB-0397C0CE4D59}"/>
              </a:ext>
            </a:extLst>
          </p:cNvPr>
          <p:cNvGraphicFramePr/>
          <p:nvPr/>
        </p:nvGraphicFramePr>
        <p:xfrm>
          <a:off x="419100" y="1938097"/>
          <a:ext cx="11353800" cy="47120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1">
            <a:extLst>
              <a:ext uri="{FF2B5EF4-FFF2-40B4-BE49-F238E27FC236}">
                <a16:creationId xmlns:a16="http://schemas.microsoft.com/office/drawing/2014/main" id="{5FB6A2EB-EE78-6242-ABF6-1A665713F6B1}"/>
              </a:ext>
            </a:extLst>
          </p:cNvPr>
          <p:cNvSpPr>
            <a:spLocks noGrp="1"/>
          </p:cNvSpPr>
          <p:nvPr>
            <p:ph type="title"/>
          </p:nvPr>
        </p:nvSpPr>
        <p:spPr>
          <a:xfrm>
            <a:off x="581193" y="729658"/>
            <a:ext cx="11029616" cy="988332"/>
          </a:xfrm>
        </p:spPr>
        <p:txBody>
          <a:bodyPr/>
          <a:lstStyle/>
          <a:p>
            <a:r>
              <a:rPr lang="en-US" b="1" cap="none" dirty="0"/>
              <a:t>Where to next?</a:t>
            </a:r>
          </a:p>
        </p:txBody>
      </p:sp>
    </p:spTree>
    <p:extLst>
      <p:ext uri="{BB962C8B-B14F-4D97-AF65-F5344CB8AC3E}">
        <p14:creationId xmlns:p14="http://schemas.microsoft.com/office/powerpoint/2010/main" val="3418281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D646B-EF73-EC48-920D-132909E886D7}"/>
              </a:ext>
            </a:extLst>
          </p:cNvPr>
          <p:cNvSpPr>
            <a:spLocks noGrp="1"/>
          </p:cNvSpPr>
          <p:nvPr>
            <p:ph type="title"/>
          </p:nvPr>
        </p:nvSpPr>
        <p:spPr/>
        <p:txBody>
          <a:bodyPr>
            <a:normAutofit/>
          </a:bodyPr>
          <a:lstStyle/>
          <a:p>
            <a:r>
              <a:rPr lang="en-US" b="1" cap="none" dirty="0"/>
              <a:t>Research Infrastructure: surveys and reporting systems</a:t>
            </a:r>
          </a:p>
        </p:txBody>
      </p:sp>
      <p:grpSp>
        <p:nvGrpSpPr>
          <p:cNvPr id="4" name="Group 3">
            <a:extLst>
              <a:ext uri="{FF2B5EF4-FFF2-40B4-BE49-F238E27FC236}">
                <a16:creationId xmlns:a16="http://schemas.microsoft.com/office/drawing/2014/main" id="{292AEEF4-0021-A44A-B827-BD0BC2F3B72A}"/>
              </a:ext>
            </a:extLst>
          </p:cNvPr>
          <p:cNvGrpSpPr/>
          <p:nvPr/>
        </p:nvGrpSpPr>
        <p:grpSpPr>
          <a:xfrm>
            <a:off x="9011989" y="3720456"/>
            <a:ext cx="2686396" cy="2966234"/>
            <a:chOff x="8343397" y="1606833"/>
            <a:chExt cx="2686396" cy="2678055"/>
          </a:xfrm>
        </p:grpSpPr>
        <p:sp>
          <p:nvSpPr>
            <p:cNvPr id="5" name="Rounded Rectangle 4">
              <a:extLst>
                <a:ext uri="{FF2B5EF4-FFF2-40B4-BE49-F238E27FC236}">
                  <a16:creationId xmlns:a16="http://schemas.microsoft.com/office/drawing/2014/main" id="{88EA425C-5D8B-1E46-8D02-48A9B19BC56F}"/>
                </a:ext>
              </a:extLst>
            </p:cNvPr>
            <p:cNvSpPr/>
            <p:nvPr/>
          </p:nvSpPr>
          <p:spPr>
            <a:xfrm>
              <a:off x="8343397" y="1606833"/>
              <a:ext cx="2686396" cy="2678055"/>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Rounded Rectangle 4">
              <a:extLst>
                <a:ext uri="{FF2B5EF4-FFF2-40B4-BE49-F238E27FC236}">
                  <a16:creationId xmlns:a16="http://schemas.microsoft.com/office/drawing/2014/main" id="{34A7F631-83CF-BB4E-BE14-2A867F4E1357}"/>
                </a:ext>
              </a:extLst>
            </p:cNvPr>
            <p:cNvSpPr txBox="1"/>
            <p:nvPr/>
          </p:nvSpPr>
          <p:spPr>
            <a:xfrm>
              <a:off x="8421835" y="1630260"/>
              <a:ext cx="2529520" cy="252117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t" anchorCtr="0">
              <a:noAutofit/>
            </a:bodyPr>
            <a:lstStyle/>
            <a:p>
              <a:pPr marL="0" lvl="0" indent="0" algn="ctr" defTabSz="755650">
                <a:lnSpc>
                  <a:spcPct val="90000"/>
                </a:lnSpc>
                <a:spcBef>
                  <a:spcPct val="0"/>
                </a:spcBef>
                <a:spcAft>
                  <a:spcPct val="35000"/>
                </a:spcAft>
                <a:buNone/>
              </a:pPr>
              <a:r>
                <a:rPr lang="en-US" sz="1600" b="1" kern="1200" dirty="0" err="1"/>
                <a:t>EducatorHealth</a:t>
              </a:r>
              <a:r>
                <a:rPr lang="en-US" sz="1600" b="1" kern="1200" dirty="0"/>
                <a:t> App</a:t>
              </a:r>
            </a:p>
            <a:p>
              <a:pPr marL="285750" lvl="1" indent="-285750" algn="l" defTabSz="577850">
                <a:lnSpc>
                  <a:spcPct val="90000"/>
                </a:lnSpc>
                <a:spcBef>
                  <a:spcPct val="0"/>
                </a:spcBef>
                <a:spcAft>
                  <a:spcPct val="15000"/>
                </a:spcAft>
                <a:buFont typeface="Arial" panose="020B0604020202020204" pitchFamily="34" charset="0"/>
                <a:buChar char="•"/>
              </a:pPr>
              <a:r>
                <a:rPr lang="en-US" sz="1600" kern="1200" dirty="0"/>
                <a:t>Interactive report for participants upon completion of survey</a:t>
              </a:r>
            </a:p>
            <a:p>
              <a:pPr marL="285750" lvl="1" indent="-285750" algn="l" defTabSz="577850">
                <a:lnSpc>
                  <a:spcPct val="90000"/>
                </a:lnSpc>
                <a:spcBef>
                  <a:spcPct val="0"/>
                </a:spcBef>
                <a:spcAft>
                  <a:spcPct val="15000"/>
                </a:spcAft>
                <a:buFont typeface="Arial" panose="020B0604020202020204" pitchFamily="34" charset="0"/>
                <a:buChar char="•"/>
              </a:pPr>
              <a:r>
                <a:rPr lang="en-US" sz="1600" kern="1200" dirty="0"/>
                <a:t>raise awareness about educators’ working conditions</a:t>
              </a:r>
            </a:p>
            <a:p>
              <a:pPr marL="285750" lvl="1" indent="-285750" algn="l" defTabSz="577850">
                <a:lnSpc>
                  <a:spcPct val="90000"/>
                </a:lnSpc>
                <a:spcBef>
                  <a:spcPct val="0"/>
                </a:spcBef>
                <a:spcAft>
                  <a:spcPct val="15000"/>
                </a:spcAft>
                <a:buFont typeface="Arial" panose="020B0604020202020204" pitchFamily="34" charset="0"/>
                <a:buChar char="•"/>
              </a:pPr>
              <a:r>
                <a:rPr lang="en-US" sz="1600" kern="1200" dirty="0"/>
                <a:t>Overview of working conditions and health status</a:t>
              </a:r>
              <a:endParaRPr lang="en-US" sz="1300" kern="1200" dirty="0"/>
            </a:p>
          </p:txBody>
        </p:sp>
      </p:grpSp>
      <p:grpSp>
        <p:nvGrpSpPr>
          <p:cNvPr id="8" name="Group 7">
            <a:extLst>
              <a:ext uri="{FF2B5EF4-FFF2-40B4-BE49-F238E27FC236}">
                <a16:creationId xmlns:a16="http://schemas.microsoft.com/office/drawing/2014/main" id="{CEB8EFD0-FC00-1B4F-B591-80D2982E6453}"/>
              </a:ext>
            </a:extLst>
          </p:cNvPr>
          <p:cNvGrpSpPr/>
          <p:nvPr/>
        </p:nvGrpSpPr>
        <p:grpSpPr>
          <a:xfrm>
            <a:off x="6002296" y="3737092"/>
            <a:ext cx="2777998" cy="2966234"/>
            <a:chOff x="8839097" y="1617111"/>
            <a:chExt cx="2686396" cy="2678055"/>
          </a:xfrm>
        </p:grpSpPr>
        <p:sp>
          <p:nvSpPr>
            <p:cNvPr id="9" name="Rounded Rectangle 8">
              <a:extLst>
                <a:ext uri="{FF2B5EF4-FFF2-40B4-BE49-F238E27FC236}">
                  <a16:creationId xmlns:a16="http://schemas.microsoft.com/office/drawing/2014/main" id="{AA2B6473-E5CE-8640-885E-044E2C34F9ED}"/>
                </a:ext>
              </a:extLst>
            </p:cNvPr>
            <p:cNvSpPr/>
            <p:nvPr/>
          </p:nvSpPr>
          <p:spPr>
            <a:xfrm>
              <a:off x="8839097" y="1617111"/>
              <a:ext cx="2686396" cy="2678055"/>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Rounded Rectangle 4">
              <a:extLst>
                <a:ext uri="{FF2B5EF4-FFF2-40B4-BE49-F238E27FC236}">
                  <a16:creationId xmlns:a16="http://schemas.microsoft.com/office/drawing/2014/main" id="{14C75012-FA2D-0C4E-8C46-522FBD945C9F}"/>
                </a:ext>
              </a:extLst>
            </p:cNvPr>
            <p:cNvSpPr txBox="1"/>
            <p:nvPr/>
          </p:nvSpPr>
          <p:spPr>
            <a:xfrm>
              <a:off x="8930699" y="1682615"/>
              <a:ext cx="2529520" cy="24784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t" anchorCtr="0">
              <a:noAutofit/>
            </a:bodyPr>
            <a:lstStyle/>
            <a:p>
              <a:pPr lvl="0" algn="ctr"/>
              <a:r>
                <a:rPr lang="en-US" sz="1600" b="1" dirty="0"/>
                <a:t>Dashboards and Reporting systems</a:t>
              </a:r>
              <a:endParaRPr lang="en-US" sz="1600" dirty="0"/>
            </a:p>
            <a:p>
              <a:pPr marL="285750" lvl="0" indent="-285750">
                <a:buFont typeface="Arial" panose="020B0604020202020204" pitchFamily="34" charset="0"/>
                <a:buChar char="•"/>
              </a:pPr>
              <a:r>
                <a:rPr lang="en-US" sz="1600" dirty="0"/>
                <a:t>Interactive dashboards of survey results for all participants</a:t>
              </a:r>
            </a:p>
            <a:p>
              <a:pPr marL="285750" lvl="0" indent="-285750">
                <a:buFont typeface="Arial" panose="020B0604020202020204" pitchFamily="34" charset="0"/>
                <a:buChar char="•"/>
              </a:pPr>
              <a:r>
                <a:rPr lang="en-US" sz="1600" dirty="0"/>
                <a:t>Interactive graphs/charts for key components of work environments</a:t>
              </a:r>
            </a:p>
            <a:p>
              <a:pPr marL="285750" lvl="0" indent="-285750">
                <a:buFont typeface="Arial" panose="020B0604020202020204" pitchFamily="34" charset="0"/>
                <a:buChar char="•"/>
              </a:pPr>
              <a:r>
                <a:rPr lang="en-US" sz="1600" dirty="0"/>
                <a:t>Written report with summary of key findings</a:t>
              </a:r>
            </a:p>
          </p:txBody>
        </p:sp>
      </p:grpSp>
      <p:grpSp>
        <p:nvGrpSpPr>
          <p:cNvPr id="19" name="Group 18">
            <a:extLst>
              <a:ext uri="{FF2B5EF4-FFF2-40B4-BE49-F238E27FC236}">
                <a16:creationId xmlns:a16="http://schemas.microsoft.com/office/drawing/2014/main" id="{7308F5B2-CEAD-1643-A11A-969443D0B91C}"/>
              </a:ext>
            </a:extLst>
          </p:cNvPr>
          <p:cNvGrpSpPr/>
          <p:nvPr/>
        </p:nvGrpSpPr>
        <p:grpSpPr>
          <a:xfrm>
            <a:off x="3313928" y="3720456"/>
            <a:ext cx="2470769" cy="2981562"/>
            <a:chOff x="8343397" y="1606833"/>
            <a:chExt cx="2686396" cy="2535325"/>
          </a:xfrm>
        </p:grpSpPr>
        <p:sp>
          <p:nvSpPr>
            <p:cNvPr id="20" name="Rounded Rectangle 19">
              <a:extLst>
                <a:ext uri="{FF2B5EF4-FFF2-40B4-BE49-F238E27FC236}">
                  <a16:creationId xmlns:a16="http://schemas.microsoft.com/office/drawing/2014/main" id="{8A785962-2E5E-CC40-BA37-2C196D5FCC14}"/>
                </a:ext>
              </a:extLst>
            </p:cNvPr>
            <p:cNvSpPr/>
            <p:nvPr/>
          </p:nvSpPr>
          <p:spPr>
            <a:xfrm>
              <a:off x="8343397" y="1606833"/>
              <a:ext cx="2686396" cy="2499870"/>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Rounded Rectangle 4">
              <a:extLst>
                <a:ext uri="{FF2B5EF4-FFF2-40B4-BE49-F238E27FC236}">
                  <a16:creationId xmlns:a16="http://schemas.microsoft.com/office/drawing/2014/main" id="{437FEF8F-85DB-A943-B72C-CE58F91901A5}"/>
                </a:ext>
              </a:extLst>
            </p:cNvPr>
            <p:cNvSpPr txBox="1"/>
            <p:nvPr/>
          </p:nvSpPr>
          <p:spPr>
            <a:xfrm>
              <a:off x="8609171" y="1620979"/>
              <a:ext cx="2321026" cy="252117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t" anchorCtr="0">
              <a:noAutofit/>
            </a:bodyPr>
            <a:lstStyle/>
            <a:p>
              <a:pPr lvl="0" algn="ctr"/>
              <a:r>
                <a:rPr lang="en-US" sz="1600" b="1" dirty="0"/>
                <a:t>Surveys</a:t>
              </a:r>
            </a:p>
            <a:p>
              <a:pPr marL="285750" lvl="0" indent="-285750" algn="l" defTabSz="755650">
                <a:lnSpc>
                  <a:spcPct val="90000"/>
                </a:lnSpc>
                <a:spcBef>
                  <a:spcPct val="0"/>
                </a:spcBef>
                <a:spcAft>
                  <a:spcPct val="35000"/>
                </a:spcAft>
                <a:buFont typeface="Arial" panose="020B0604020202020204" pitchFamily="34" charset="0"/>
                <a:buChar char="•"/>
              </a:pPr>
              <a:r>
                <a:rPr lang="en-US" sz="1600" dirty="0"/>
                <a:t>Multiple online surveys developed on COPSOQ-II and COPSOQ-III</a:t>
              </a:r>
            </a:p>
            <a:p>
              <a:pPr marL="285750" lvl="0" indent="-285750" algn="l" defTabSz="755650">
                <a:lnSpc>
                  <a:spcPct val="90000"/>
                </a:lnSpc>
                <a:spcBef>
                  <a:spcPct val="0"/>
                </a:spcBef>
                <a:spcAft>
                  <a:spcPct val="35000"/>
                </a:spcAft>
                <a:buFont typeface="Arial" panose="020B0604020202020204" pitchFamily="34" charset="0"/>
                <a:buChar char="•"/>
              </a:pPr>
              <a:r>
                <a:rPr lang="en-US" sz="1600" dirty="0"/>
                <a:t>Different cohorts of principals, teachers, ECE educators, academics</a:t>
              </a:r>
            </a:p>
            <a:p>
              <a:pPr marL="285750" lvl="0" indent="-285750" algn="l" defTabSz="755650">
                <a:lnSpc>
                  <a:spcPct val="90000"/>
                </a:lnSpc>
                <a:spcBef>
                  <a:spcPct val="0"/>
                </a:spcBef>
                <a:spcAft>
                  <a:spcPct val="35000"/>
                </a:spcAft>
                <a:buFont typeface="Arial" panose="020B0604020202020204" pitchFamily="34" charset="0"/>
                <a:buChar char="•"/>
              </a:pPr>
              <a:r>
                <a:rPr lang="en-US" sz="1600" dirty="0"/>
                <a:t>Multi-sectorial   </a:t>
              </a:r>
            </a:p>
          </p:txBody>
        </p:sp>
      </p:grpSp>
      <p:pic>
        <p:nvPicPr>
          <p:cNvPr id="11" name="Picture 10" descr="Shape&#10;&#10;Description automatically generated with low confidence">
            <a:extLst>
              <a:ext uri="{FF2B5EF4-FFF2-40B4-BE49-F238E27FC236}">
                <a16:creationId xmlns:a16="http://schemas.microsoft.com/office/drawing/2014/main" id="{E1A12089-AFC1-7A4F-AFF3-A6460F5312EF}"/>
              </a:ext>
            </a:extLst>
          </p:cNvPr>
          <p:cNvPicPr>
            <a:picLocks noChangeAspect="1"/>
          </p:cNvPicPr>
          <p:nvPr/>
        </p:nvPicPr>
        <p:blipFill>
          <a:blip r:embed="rId2"/>
          <a:stretch>
            <a:fillRect/>
          </a:stretch>
        </p:blipFill>
        <p:spPr>
          <a:xfrm>
            <a:off x="3905286" y="1921996"/>
            <a:ext cx="1497860" cy="1497860"/>
          </a:xfrm>
          <a:prstGeom prst="rect">
            <a:avLst/>
          </a:prstGeom>
        </p:spPr>
      </p:pic>
      <p:pic>
        <p:nvPicPr>
          <p:cNvPr id="25" name="Picture 24" descr="Text, icon&#10;&#10;Description automatically generated">
            <a:extLst>
              <a:ext uri="{FF2B5EF4-FFF2-40B4-BE49-F238E27FC236}">
                <a16:creationId xmlns:a16="http://schemas.microsoft.com/office/drawing/2014/main" id="{D9A02C29-81ED-2C40-8634-6EF2EC931B7B}"/>
              </a:ext>
            </a:extLst>
          </p:cNvPr>
          <p:cNvPicPr>
            <a:picLocks noChangeAspect="1"/>
          </p:cNvPicPr>
          <p:nvPr/>
        </p:nvPicPr>
        <p:blipFill rotWithShape="1">
          <a:blip r:embed="rId3"/>
          <a:srcRect b="11398"/>
          <a:stretch/>
        </p:blipFill>
        <p:spPr>
          <a:xfrm>
            <a:off x="6540328" y="1921996"/>
            <a:ext cx="1701933" cy="1628581"/>
          </a:xfrm>
          <a:prstGeom prst="rect">
            <a:avLst/>
          </a:prstGeom>
        </p:spPr>
      </p:pic>
      <p:pic>
        <p:nvPicPr>
          <p:cNvPr id="33" name="Content Placeholder 32" descr="Shape&#10;&#10;Description automatically generated with low confidence">
            <a:extLst>
              <a:ext uri="{FF2B5EF4-FFF2-40B4-BE49-F238E27FC236}">
                <a16:creationId xmlns:a16="http://schemas.microsoft.com/office/drawing/2014/main" id="{585A6ABD-4D14-2646-98E2-4C91ADD81410}"/>
              </a:ext>
            </a:extLst>
          </p:cNvPr>
          <p:cNvPicPr>
            <a:picLocks noGrp="1" noChangeAspect="1"/>
          </p:cNvPicPr>
          <p:nvPr>
            <p:ph idx="1"/>
          </p:nvPr>
        </p:nvPicPr>
        <p:blipFill>
          <a:blip r:embed="rId4"/>
          <a:stretch>
            <a:fillRect/>
          </a:stretch>
        </p:blipFill>
        <p:spPr>
          <a:xfrm>
            <a:off x="9679436" y="1969526"/>
            <a:ext cx="1459474" cy="1459474"/>
          </a:xfrm>
        </p:spPr>
      </p:pic>
      <p:grpSp>
        <p:nvGrpSpPr>
          <p:cNvPr id="15" name="Group 14">
            <a:extLst>
              <a:ext uri="{FF2B5EF4-FFF2-40B4-BE49-F238E27FC236}">
                <a16:creationId xmlns:a16="http://schemas.microsoft.com/office/drawing/2014/main" id="{A4BD3D02-C3A2-4BD1-92AA-1397754F4A59}"/>
              </a:ext>
            </a:extLst>
          </p:cNvPr>
          <p:cNvGrpSpPr/>
          <p:nvPr/>
        </p:nvGrpSpPr>
        <p:grpSpPr>
          <a:xfrm>
            <a:off x="441772" y="3674270"/>
            <a:ext cx="2562372" cy="2985865"/>
            <a:chOff x="8648150" y="1606833"/>
            <a:chExt cx="2497382" cy="2538984"/>
          </a:xfrm>
        </p:grpSpPr>
        <p:sp>
          <p:nvSpPr>
            <p:cNvPr id="16" name="Rounded Rectangle 19">
              <a:extLst>
                <a:ext uri="{FF2B5EF4-FFF2-40B4-BE49-F238E27FC236}">
                  <a16:creationId xmlns:a16="http://schemas.microsoft.com/office/drawing/2014/main" id="{C1C33A11-27E7-4304-A7D8-52F25F1B0C16}"/>
                </a:ext>
              </a:extLst>
            </p:cNvPr>
            <p:cNvSpPr/>
            <p:nvPr/>
          </p:nvSpPr>
          <p:spPr>
            <a:xfrm>
              <a:off x="8689831" y="1606833"/>
              <a:ext cx="2455701" cy="2499870"/>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Rounded Rectangle 4">
              <a:extLst>
                <a:ext uri="{FF2B5EF4-FFF2-40B4-BE49-F238E27FC236}">
                  <a16:creationId xmlns:a16="http://schemas.microsoft.com/office/drawing/2014/main" id="{F1D96DF6-7DB4-4450-AA9F-06C851D1BAEB}"/>
                </a:ext>
              </a:extLst>
            </p:cNvPr>
            <p:cNvSpPr txBox="1"/>
            <p:nvPr/>
          </p:nvSpPr>
          <p:spPr>
            <a:xfrm>
              <a:off x="8648150" y="1624638"/>
              <a:ext cx="2408104" cy="252117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t" anchorCtr="0">
              <a:noAutofit/>
            </a:bodyPr>
            <a:lstStyle/>
            <a:p>
              <a:pPr lvl="0" algn="ctr"/>
              <a:r>
                <a:rPr lang="en-US" sz="1600" b="1" dirty="0"/>
                <a:t>Data Governance</a:t>
              </a:r>
            </a:p>
            <a:p>
              <a:pPr marL="285750" lvl="0" indent="-285750" algn="l" defTabSz="755650">
                <a:lnSpc>
                  <a:spcPct val="90000"/>
                </a:lnSpc>
                <a:spcBef>
                  <a:spcPct val="0"/>
                </a:spcBef>
                <a:spcAft>
                  <a:spcPct val="35000"/>
                </a:spcAft>
                <a:buFont typeface="Arial" panose="020B0604020202020204" pitchFamily="34" charset="0"/>
                <a:buChar char="•"/>
              </a:pPr>
              <a:r>
                <a:rPr lang="en-US" sz="1600" kern="1200" dirty="0"/>
                <a:t>In-house data storage for all parts of the systems</a:t>
              </a:r>
            </a:p>
            <a:p>
              <a:pPr marL="285750" lvl="0" indent="-285750" algn="l" defTabSz="755650">
                <a:lnSpc>
                  <a:spcPct val="90000"/>
                </a:lnSpc>
                <a:spcBef>
                  <a:spcPct val="0"/>
                </a:spcBef>
                <a:spcAft>
                  <a:spcPct val="35000"/>
                </a:spcAft>
                <a:buFont typeface="Arial" panose="020B0604020202020204" pitchFamily="34" charset="0"/>
                <a:buChar char="•"/>
              </a:pPr>
              <a:r>
                <a:rPr lang="en-US" sz="1600" dirty="0"/>
                <a:t>Implying advanced methods of authentications and data security for access </a:t>
              </a:r>
            </a:p>
            <a:p>
              <a:pPr marL="285750" lvl="0" indent="-285750" algn="l" defTabSz="755650">
                <a:lnSpc>
                  <a:spcPct val="90000"/>
                </a:lnSpc>
                <a:spcBef>
                  <a:spcPct val="0"/>
                </a:spcBef>
                <a:spcAft>
                  <a:spcPct val="35000"/>
                </a:spcAft>
                <a:buFont typeface="Arial" panose="020B0604020202020204" pitchFamily="34" charset="0"/>
                <a:buChar char="•"/>
              </a:pPr>
              <a:r>
                <a:rPr lang="en-AU" sz="1600" dirty="0">
                  <a:effectLst/>
                  <a:latin typeface="Calibri" panose="020F0502020204030204" pitchFamily="34" charset="0"/>
                  <a:ea typeface="Calibri" panose="020F0502020204030204" pitchFamily="34" charset="0"/>
                </a:rPr>
                <a:t>Complies with Australian and international Data Protection Regulation</a:t>
              </a:r>
              <a:endParaRPr lang="en-US" sz="1600" dirty="0"/>
            </a:p>
          </p:txBody>
        </p:sp>
      </p:grpSp>
      <p:pic>
        <p:nvPicPr>
          <p:cNvPr id="3" name="Picture 2">
            <a:extLst>
              <a:ext uri="{FF2B5EF4-FFF2-40B4-BE49-F238E27FC236}">
                <a16:creationId xmlns:a16="http://schemas.microsoft.com/office/drawing/2014/main" id="{3BDD5063-2D86-4B70-92D0-451F5C291B6A}"/>
              </a:ext>
            </a:extLst>
          </p:cNvPr>
          <p:cNvPicPr>
            <a:picLocks noChangeAspect="1"/>
          </p:cNvPicPr>
          <p:nvPr/>
        </p:nvPicPr>
        <p:blipFill>
          <a:blip r:embed="rId5"/>
          <a:stretch>
            <a:fillRect/>
          </a:stretch>
        </p:blipFill>
        <p:spPr>
          <a:xfrm>
            <a:off x="912656" y="1921996"/>
            <a:ext cx="1601943" cy="1601943"/>
          </a:xfrm>
          <a:prstGeom prst="rect">
            <a:avLst/>
          </a:prstGeom>
        </p:spPr>
      </p:pic>
    </p:spTree>
    <p:extLst>
      <p:ext uri="{BB962C8B-B14F-4D97-AF65-F5344CB8AC3E}">
        <p14:creationId xmlns:p14="http://schemas.microsoft.com/office/powerpoint/2010/main" val="1887812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text, phone, cellphone, screenshot&#10;&#10;Description automatically generated">
            <a:extLst>
              <a:ext uri="{FF2B5EF4-FFF2-40B4-BE49-F238E27FC236}">
                <a16:creationId xmlns:a16="http://schemas.microsoft.com/office/drawing/2014/main" id="{6E12F27F-BD27-ED40-86B6-5CD891F382E9}"/>
              </a:ext>
            </a:extLst>
          </p:cNvPr>
          <p:cNvPicPr>
            <a:picLocks noChangeAspect="1"/>
          </p:cNvPicPr>
          <p:nvPr/>
        </p:nvPicPr>
        <p:blipFill>
          <a:blip r:embed="rId2"/>
          <a:stretch>
            <a:fillRect/>
          </a:stretch>
        </p:blipFill>
        <p:spPr>
          <a:xfrm>
            <a:off x="3157728" y="-87538"/>
            <a:ext cx="3951098" cy="6797119"/>
          </a:xfrm>
          <a:prstGeom prst="rect">
            <a:avLst/>
          </a:prstGeom>
        </p:spPr>
      </p:pic>
      <p:sp>
        <p:nvSpPr>
          <p:cNvPr id="22" name="TextBox 21">
            <a:extLst>
              <a:ext uri="{FF2B5EF4-FFF2-40B4-BE49-F238E27FC236}">
                <a16:creationId xmlns:a16="http://schemas.microsoft.com/office/drawing/2014/main" id="{80BB8926-9076-354C-B56C-50EA630FE9BF}"/>
              </a:ext>
            </a:extLst>
          </p:cNvPr>
          <p:cNvSpPr txBox="1"/>
          <p:nvPr/>
        </p:nvSpPr>
        <p:spPr>
          <a:xfrm>
            <a:off x="1078486" y="5868206"/>
            <a:ext cx="2446338" cy="841375"/>
          </a:xfrm>
          <a:prstGeom prst="rect">
            <a:avLst/>
          </a:prstGeom>
          <a:solidFill>
            <a:srgbClr val="000000">
              <a:alpha val="50000"/>
            </a:srgbClr>
          </a:solidFill>
          <a:ln>
            <a:noFill/>
          </a:ln>
        </p:spPr>
        <p:txBody>
          <a:bodyPr wrap="square" rtlCol="0" anchor="ctr">
            <a:noAutofit/>
          </a:bodyPr>
          <a:lstStyle/>
          <a:p>
            <a:pPr algn="ctr">
              <a:spcAft>
                <a:spcPts val="600"/>
              </a:spcAft>
            </a:pPr>
            <a:r>
              <a:rPr lang="en-US" sz="1100" b="1" dirty="0">
                <a:solidFill>
                  <a:srgbClr val="FFFFFF"/>
                </a:solidFill>
              </a:rPr>
              <a:t>Summary of individual survey results</a:t>
            </a:r>
          </a:p>
        </p:txBody>
      </p:sp>
      <p:pic>
        <p:nvPicPr>
          <p:cNvPr id="13" name="Content Placeholder 12" descr="Graphical user interface, application&#10;&#10;Description automatically generated">
            <a:extLst>
              <a:ext uri="{FF2B5EF4-FFF2-40B4-BE49-F238E27FC236}">
                <a16:creationId xmlns:a16="http://schemas.microsoft.com/office/drawing/2014/main" id="{896060C8-02C4-2A4B-8C41-410B70217553}"/>
              </a:ext>
            </a:extLst>
          </p:cNvPr>
          <p:cNvPicPr>
            <a:picLocks noGrp="1" noChangeAspect="1"/>
          </p:cNvPicPr>
          <p:nvPr>
            <p:ph idx="1"/>
          </p:nvPr>
        </p:nvPicPr>
        <p:blipFill>
          <a:blip r:embed="rId3"/>
          <a:stretch>
            <a:fillRect/>
          </a:stretch>
        </p:blipFill>
        <p:spPr>
          <a:xfrm>
            <a:off x="6621973" y="170777"/>
            <a:ext cx="2669406" cy="5230299"/>
          </a:xfrm>
        </p:spPr>
      </p:pic>
      <p:sp>
        <p:nvSpPr>
          <p:cNvPr id="23" name="TextBox 22">
            <a:extLst>
              <a:ext uri="{FF2B5EF4-FFF2-40B4-BE49-F238E27FC236}">
                <a16:creationId xmlns:a16="http://schemas.microsoft.com/office/drawing/2014/main" id="{02F6485D-975C-3641-B50B-DCFD315876CD}"/>
              </a:ext>
            </a:extLst>
          </p:cNvPr>
          <p:cNvSpPr txBox="1"/>
          <p:nvPr/>
        </p:nvSpPr>
        <p:spPr>
          <a:xfrm>
            <a:off x="6882732" y="5213953"/>
            <a:ext cx="2147888" cy="841375"/>
          </a:xfrm>
          <a:prstGeom prst="rect">
            <a:avLst/>
          </a:prstGeom>
          <a:solidFill>
            <a:srgbClr val="000000">
              <a:alpha val="50000"/>
            </a:srgbClr>
          </a:solidFill>
          <a:ln>
            <a:noFill/>
          </a:ln>
        </p:spPr>
        <p:txBody>
          <a:bodyPr wrap="square" rtlCol="0" anchor="ctr">
            <a:noAutofit/>
          </a:bodyPr>
          <a:lstStyle/>
          <a:p>
            <a:pPr algn="ctr">
              <a:spcAft>
                <a:spcPts val="600"/>
              </a:spcAft>
            </a:pPr>
            <a:r>
              <a:rPr lang="en-US" sz="1000" b="1" dirty="0">
                <a:solidFill>
                  <a:srgbClr val="FFFFFF"/>
                </a:solidFill>
              </a:rPr>
              <a:t>Key Areas of Work</a:t>
            </a:r>
          </a:p>
        </p:txBody>
      </p:sp>
      <p:pic>
        <p:nvPicPr>
          <p:cNvPr id="26" name="Picture 25" descr="Graphical user interface, application&#10;&#10;Description automatically generated">
            <a:extLst>
              <a:ext uri="{FF2B5EF4-FFF2-40B4-BE49-F238E27FC236}">
                <a16:creationId xmlns:a16="http://schemas.microsoft.com/office/drawing/2014/main" id="{6352672E-70CA-A34F-A88F-A296C6E71979}"/>
              </a:ext>
            </a:extLst>
          </p:cNvPr>
          <p:cNvPicPr>
            <a:picLocks noChangeAspect="1"/>
          </p:cNvPicPr>
          <p:nvPr/>
        </p:nvPicPr>
        <p:blipFill>
          <a:blip r:embed="rId4"/>
          <a:stretch>
            <a:fillRect/>
          </a:stretch>
        </p:blipFill>
        <p:spPr>
          <a:xfrm>
            <a:off x="9299602" y="241814"/>
            <a:ext cx="2376781" cy="4532984"/>
          </a:xfrm>
          <a:prstGeom prst="rect">
            <a:avLst/>
          </a:prstGeom>
        </p:spPr>
      </p:pic>
      <p:sp>
        <p:nvSpPr>
          <p:cNvPr id="24" name="TextBox 23">
            <a:extLst>
              <a:ext uri="{FF2B5EF4-FFF2-40B4-BE49-F238E27FC236}">
                <a16:creationId xmlns:a16="http://schemas.microsoft.com/office/drawing/2014/main" id="{4706FD17-9E1E-8A47-B81A-507C4791A1D5}"/>
              </a:ext>
            </a:extLst>
          </p:cNvPr>
          <p:cNvSpPr txBox="1"/>
          <p:nvPr/>
        </p:nvSpPr>
        <p:spPr>
          <a:xfrm>
            <a:off x="9452708" y="4793265"/>
            <a:ext cx="2206625" cy="841375"/>
          </a:xfrm>
          <a:prstGeom prst="rect">
            <a:avLst/>
          </a:prstGeom>
          <a:solidFill>
            <a:srgbClr val="000000">
              <a:alpha val="50000"/>
            </a:srgbClr>
          </a:solidFill>
          <a:ln>
            <a:noFill/>
          </a:ln>
        </p:spPr>
        <p:txBody>
          <a:bodyPr wrap="square" rtlCol="0" anchor="ctr">
            <a:noAutofit/>
          </a:bodyPr>
          <a:lstStyle/>
          <a:p>
            <a:pPr algn="ctr">
              <a:spcAft>
                <a:spcPts val="600"/>
              </a:spcAft>
            </a:pPr>
            <a:r>
              <a:rPr lang="en-US" sz="1000" b="1" dirty="0" err="1">
                <a:solidFill>
                  <a:srgbClr val="FFFFFF"/>
                </a:solidFill>
              </a:rPr>
              <a:t>Personalised</a:t>
            </a:r>
            <a:r>
              <a:rPr lang="en-US" sz="1000" b="1" dirty="0">
                <a:solidFill>
                  <a:srgbClr val="FFFFFF"/>
                </a:solidFill>
              </a:rPr>
              <a:t> Information: key components of work and wellbeing</a:t>
            </a:r>
          </a:p>
        </p:txBody>
      </p:sp>
      <p:sp>
        <p:nvSpPr>
          <p:cNvPr id="2" name="Title 1">
            <a:extLst>
              <a:ext uri="{FF2B5EF4-FFF2-40B4-BE49-F238E27FC236}">
                <a16:creationId xmlns:a16="http://schemas.microsoft.com/office/drawing/2014/main" id="{889EC383-1D4D-6B45-8A13-C756F24809C0}"/>
              </a:ext>
            </a:extLst>
          </p:cNvPr>
          <p:cNvSpPr>
            <a:spLocks noGrp="1"/>
          </p:cNvSpPr>
          <p:nvPr>
            <p:ph type="title"/>
          </p:nvPr>
        </p:nvSpPr>
        <p:spPr>
          <a:xfrm>
            <a:off x="966952" y="1204108"/>
            <a:ext cx="2669406" cy="1781175"/>
          </a:xfrm>
        </p:spPr>
        <p:txBody>
          <a:bodyPr>
            <a:normAutofit/>
          </a:bodyPr>
          <a:lstStyle/>
          <a:p>
            <a:r>
              <a:rPr lang="en-US" sz="3000" b="1" cap="none" dirty="0" err="1"/>
              <a:t>Personalised</a:t>
            </a:r>
            <a:r>
              <a:rPr lang="en-US" sz="3000" b="1" cap="none" dirty="0"/>
              <a:t> Individual reports for participants</a:t>
            </a:r>
          </a:p>
        </p:txBody>
      </p:sp>
    </p:spTree>
    <p:extLst>
      <p:ext uri="{BB962C8B-B14F-4D97-AF65-F5344CB8AC3E}">
        <p14:creationId xmlns:p14="http://schemas.microsoft.com/office/powerpoint/2010/main" val="2373097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 name="Working Hours"/>
          <p:cNvSpPr txBox="1">
            <a:spLocks noGrp="1"/>
          </p:cNvSpPr>
          <p:nvPr>
            <p:ph type="title"/>
          </p:nvPr>
        </p:nvSpPr>
        <p:spPr>
          <a:prstGeom prst="rect">
            <a:avLst/>
          </a:prstGeom>
          <a:ln>
            <a:noFill/>
          </a:ln>
        </p:spPr>
        <p:style>
          <a:lnRef idx="2">
            <a:schemeClr val="accent6"/>
          </a:lnRef>
          <a:fillRef idx="1">
            <a:schemeClr val="lt1"/>
          </a:fillRef>
          <a:effectRef idx="0">
            <a:schemeClr val="accent6"/>
          </a:effectRef>
          <a:fontRef idx="minor">
            <a:schemeClr val="dk1"/>
          </a:fontRef>
        </p:style>
        <p:txBody>
          <a:bodyPr/>
          <a:lstStyle/>
          <a:p>
            <a:r>
              <a:rPr lang="en-AU" dirty="0"/>
              <a:t>Context: Historical </a:t>
            </a:r>
            <a:r>
              <a:rPr dirty="0"/>
              <a:t>Working Hour</a:t>
            </a:r>
            <a:r>
              <a:rPr lang="en-AU" dirty="0"/>
              <a:t> Limits</a:t>
            </a:r>
            <a:endParaRPr dirty="0"/>
          </a:p>
        </p:txBody>
      </p:sp>
      <p:sp>
        <p:nvSpPr>
          <p:cNvPr id="383" name="1930 the ILO set maximum working week at 48 hours…"/>
          <p:cNvSpPr txBox="1">
            <a:spLocks noGrp="1"/>
          </p:cNvSpPr>
          <p:nvPr>
            <p:ph type="body" idx="1"/>
          </p:nvPr>
        </p:nvSpPr>
        <p:spPr>
          <a:prstGeom prst="rect">
            <a:avLst/>
          </a:prstGeom>
        </p:spPr>
        <p:txBody>
          <a:bodyPr>
            <a:normAutofit fontScale="92500" lnSpcReduction="10000"/>
          </a:bodyPr>
          <a:lstStyle/>
          <a:p>
            <a:pPr>
              <a:spcBef>
                <a:spcPts val="0"/>
              </a:spcBef>
              <a:defRPr>
                <a:latin typeface="Calibri"/>
                <a:ea typeface="Calibri"/>
                <a:cs typeface="Calibri"/>
                <a:sym typeface="Calibri"/>
              </a:defRPr>
            </a:pPr>
            <a:r>
              <a:rPr sz="3200" dirty="0"/>
              <a:t>1930 the ILO set maximum working week at 48 hours </a:t>
            </a:r>
            <a:endParaRPr lang="en-AU" sz="3200" dirty="0"/>
          </a:p>
          <a:p>
            <a:pPr>
              <a:spcBef>
                <a:spcPts val="0"/>
              </a:spcBef>
              <a:defRPr>
                <a:latin typeface="Calibri"/>
                <a:ea typeface="Calibri"/>
                <a:cs typeface="Calibri"/>
                <a:sym typeface="Calibri"/>
              </a:defRPr>
            </a:pPr>
            <a:endParaRPr sz="3200" dirty="0"/>
          </a:p>
          <a:p>
            <a:pPr>
              <a:spcBef>
                <a:spcPts val="0"/>
              </a:spcBef>
              <a:defRPr>
                <a:latin typeface="Calibri"/>
                <a:ea typeface="Calibri"/>
                <a:cs typeface="Calibri"/>
                <a:sym typeface="Calibri"/>
              </a:defRPr>
            </a:pPr>
            <a:r>
              <a:rPr sz="3200" dirty="0"/>
              <a:t>This remains the current hour limit beyond which, according to the ILO, no worker should exceed because of the potential health and safety risk.” </a:t>
            </a:r>
            <a:endParaRPr lang="en-AU" sz="3200" dirty="0"/>
          </a:p>
          <a:p>
            <a:pPr marL="0" indent="0" defTabSz="584200">
              <a:lnSpc>
                <a:spcPct val="100000"/>
              </a:lnSpc>
              <a:buNone/>
              <a:defRPr>
                <a:latin typeface="Lucida Grande"/>
                <a:ea typeface="Lucida Grande"/>
                <a:cs typeface="Lucida Grande"/>
                <a:sym typeface="Lucida Grande"/>
              </a:defRPr>
            </a:pPr>
            <a:endParaRPr lang="en-AU" sz="2200" dirty="0">
              <a:latin typeface="Calibri" panose="020F0502020204030204" pitchFamily="34" charset="0"/>
              <a:cs typeface="Calibri" panose="020F0502020204030204" pitchFamily="34" charset="0"/>
            </a:endParaRPr>
          </a:p>
          <a:p>
            <a:pPr marL="0" indent="0" defTabSz="584200">
              <a:lnSpc>
                <a:spcPct val="100000"/>
              </a:lnSpc>
              <a:buNone/>
              <a:defRPr>
                <a:latin typeface="Lucida Grande"/>
                <a:ea typeface="Lucida Grande"/>
                <a:cs typeface="Lucida Grande"/>
                <a:sym typeface="Lucida Grande"/>
              </a:defRPr>
            </a:pPr>
            <a:r>
              <a:rPr lang="en-AU" sz="2200" dirty="0">
                <a:latin typeface="Calibri" panose="020F0502020204030204" pitchFamily="34" charset="0"/>
                <a:cs typeface="Calibri" panose="020F0502020204030204" pitchFamily="34" charset="0"/>
              </a:rPr>
              <a:t>These limits were set for a paid workforce that was largely male, at a time when gender divisions were normative and paid work and caregiving separate endeavours. </a:t>
            </a:r>
          </a:p>
          <a:p>
            <a:pPr marL="0" indent="0" defTabSz="584200">
              <a:lnSpc>
                <a:spcPct val="100000"/>
              </a:lnSpc>
              <a:buNone/>
              <a:defRPr>
                <a:latin typeface="Lucida Grande"/>
                <a:ea typeface="Lucida Grande"/>
                <a:cs typeface="Lucida Grande"/>
                <a:sym typeface="Lucida Grande"/>
              </a:defRPr>
            </a:pPr>
            <a:r>
              <a:rPr lang="en-AU" sz="2200" dirty="0">
                <a:latin typeface="Calibri" panose="020F0502020204030204" pitchFamily="34" charset="0"/>
                <a:cs typeface="Calibri" panose="020F0502020204030204" pitchFamily="34" charset="0"/>
              </a:rPr>
              <a:t>Now, in developed economies such as Australia, nearly two thirds of working-age women are in the labour force.</a:t>
            </a:r>
            <a:endParaRPr sz="2200" dirty="0">
              <a:latin typeface="Calibri" panose="020F0502020204030204" pitchFamily="34" charset="0"/>
              <a:cs typeface="Calibri" panose="020F0502020204030204" pitchFamily="34" charset="0"/>
            </a:endParaRPr>
          </a:p>
          <a:p>
            <a:pPr marL="0" indent="0">
              <a:spcBef>
                <a:spcPts val="0"/>
              </a:spcBef>
              <a:buNone/>
              <a:defRPr>
                <a:latin typeface="Calibri"/>
                <a:ea typeface="Calibri"/>
                <a:cs typeface="Calibri"/>
                <a:sym typeface="Calibri"/>
              </a:defRPr>
            </a:pPr>
            <a:endParaRPr sz="2200" dirty="0">
              <a:latin typeface="Calibri" panose="020F0502020204030204" pitchFamily="34" charset="0"/>
              <a:cs typeface="Calibri" panose="020F0502020204030204" pitchFamily="34" charset="0"/>
            </a:endParaRPr>
          </a:p>
          <a:p>
            <a:pPr marL="0" indent="0">
              <a:spcBef>
                <a:spcPts val="0"/>
              </a:spcBef>
              <a:buNone/>
              <a:defRPr sz="2600">
                <a:latin typeface="Calibri"/>
                <a:ea typeface="Calibri"/>
                <a:cs typeface="Calibri"/>
                <a:sym typeface="Calibri"/>
              </a:defRPr>
            </a:pPr>
            <a:r>
              <a:rPr sz="2200" dirty="0">
                <a:latin typeface="Calibri" panose="020F0502020204030204" pitchFamily="34" charset="0"/>
                <a:cs typeface="Calibri" panose="020F0502020204030204" pitchFamily="34" charset="0"/>
              </a:rPr>
              <a:t>(</a:t>
            </a:r>
            <a:r>
              <a:rPr sz="2200" dirty="0" err="1">
                <a:latin typeface="Calibri" panose="020F0502020204030204" pitchFamily="34" charset="0"/>
                <a:cs typeface="Calibri" panose="020F0502020204030204" pitchFamily="34" charset="0"/>
              </a:rPr>
              <a:t>Dinh</a:t>
            </a:r>
            <a:r>
              <a:rPr sz="2200" dirty="0">
                <a:latin typeface="Calibri" panose="020F0502020204030204" pitchFamily="34" charset="0"/>
                <a:cs typeface="Calibri" panose="020F0502020204030204" pitchFamily="34" charset="0"/>
              </a:rPr>
              <a:t>, </a:t>
            </a:r>
            <a:r>
              <a:rPr sz="2200" dirty="0" err="1">
                <a:latin typeface="Calibri" panose="020F0502020204030204" pitchFamily="34" charset="0"/>
                <a:cs typeface="Calibri" panose="020F0502020204030204" pitchFamily="34" charset="0"/>
              </a:rPr>
              <a:t>Strazdins</a:t>
            </a:r>
            <a:r>
              <a:rPr sz="2200" dirty="0">
                <a:latin typeface="Calibri" panose="020F0502020204030204" pitchFamily="34" charset="0"/>
                <a:cs typeface="Calibri" panose="020F0502020204030204" pitchFamily="34" charset="0"/>
              </a:rPr>
              <a:t>, &amp; Welsh, 2017)</a:t>
            </a:r>
          </a:p>
        </p:txBody>
      </p:sp>
    </p:spTree>
    <p:extLst>
      <p:ext uri="{BB962C8B-B14F-4D97-AF65-F5344CB8AC3E}">
        <p14:creationId xmlns:p14="http://schemas.microsoft.com/office/powerpoint/2010/main" val="1933003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2F5EE-9BCE-2C43-B22A-EFF277C79982}"/>
              </a:ext>
            </a:extLst>
          </p:cNvPr>
          <p:cNvSpPr>
            <a:spLocks noGrp="1"/>
          </p:cNvSpPr>
          <p:nvPr>
            <p:ph type="title"/>
          </p:nvPr>
        </p:nvSpPr>
        <p:spPr>
          <a:xfrm>
            <a:off x="686574" y="420215"/>
            <a:ext cx="2814321" cy="603914"/>
          </a:xfrm>
        </p:spPr>
        <p:txBody>
          <a:bodyPr vert="horz" lIns="91440" tIns="45720" rIns="91440" bIns="45720" rtlCol="0" anchor="b">
            <a:normAutofit fontScale="90000"/>
          </a:bodyPr>
          <a:lstStyle/>
          <a:p>
            <a:r>
              <a:rPr lang="en-US" sz="4000" b="1" cap="none" dirty="0" err="1"/>
              <a:t>TeachWB</a:t>
            </a:r>
            <a:r>
              <a:rPr lang="en-US" sz="4000" b="1" cap="none" dirty="0"/>
              <a:t> app</a:t>
            </a:r>
          </a:p>
        </p:txBody>
      </p:sp>
      <p:pic>
        <p:nvPicPr>
          <p:cNvPr id="11" name="Content Placeholder 10" descr="A picture containing graphical user interface&#10;&#10;Description automatically generated">
            <a:extLst>
              <a:ext uri="{FF2B5EF4-FFF2-40B4-BE49-F238E27FC236}">
                <a16:creationId xmlns:a16="http://schemas.microsoft.com/office/drawing/2014/main" id="{3B54D366-DDBB-3A46-BCE1-AC44FB2EACCF}"/>
              </a:ext>
            </a:extLst>
          </p:cNvPr>
          <p:cNvPicPr>
            <a:picLocks noGrp="1" noChangeAspect="1"/>
          </p:cNvPicPr>
          <p:nvPr>
            <p:ph idx="1"/>
          </p:nvPr>
        </p:nvPicPr>
        <p:blipFill>
          <a:blip r:embed="rId3"/>
          <a:stretch>
            <a:fillRect/>
          </a:stretch>
        </p:blipFill>
        <p:spPr>
          <a:xfrm>
            <a:off x="5023104" y="888274"/>
            <a:ext cx="2714779" cy="5349322"/>
          </a:xfrm>
          <a:prstGeom prst="rect">
            <a:avLst/>
          </a:prstGeom>
        </p:spPr>
      </p:pic>
      <p:sp>
        <p:nvSpPr>
          <p:cNvPr id="7" name="Content Placeholder 2">
            <a:extLst>
              <a:ext uri="{FF2B5EF4-FFF2-40B4-BE49-F238E27FC236}">
                <a16:creationId xmlns:a16="http://schemas.microsoft.com/office/drawing/2014/main" id="{51A147F1-6F82-43C9-9D5C-C12ECC01C39B}"/>
              </a:ext>
            </a:extLst>
          </p:cNvPr>
          <p:cNvSpPr txBox="1">
            <a:spLocks/>
          </p:cNvSpPr>
          <p:nvPr/>
        </p:nvSpPr>
        <p:spPr>
          <a:xfrm>
            <a:off x="686575" y="1042209"/>
            <a:ext cx="4092690" cy="50294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Track the work, health and wellbeing of teaching professionals over time </a:t>
            </a:r>
          </a:p>
          <a:p>
            <a:r>
              <a:rPr lang="en-US" sz="2400" dirty="0"/>
              <a:t>Provide key stakeholders with real-time data about the workforce</a:t>
            </a:r>
          </a:p>
          <a:p>
            <a:r>
              <a:rPr lang="en-US" sz="2400" dirty="0"/>
              <a:t>Identify challenges facing the teaching profession</a:t>
            </a:r>
          </a:p>
          <a:p>
            <a:r>
              <a:rPr lang="en-US" sz="2400" dirty="0"/>
              <a:t>Support the deployment of targeted support (e.g. tracking the return to work for the 2022 school year</a:t>
            </a:r>
            <a:r>
              <a:rPr lang="en-US" sz="1500" dirty="0"/>
              <a:t>)</a:t>
            </a:r>
          </a:p>
        </p:txBody>
      </p:sp>
      <p:pic>
        <p:nvPicPr>
          <p:cNvPr id="15" name="Picture 14" descr="Graphical user interface, application&#10;&#10;Description automatically generated">
            <a:extLst>
              <a:ext uri="{FF2B5EF4-FFF2-40B4-BE49-F238E27FC236}">
                <a16:creationId xmlns:a16="http://schemas.microsoft.com/office/drawing/2014/main" id="{4527CCE2-BF60-C942-B473-CD8C7618F92F}"/>
              </a:ext>
            </a:extLst>
          </p:cNvPr>
          <p:cNvPicPr>
            <a:picLocks noChangeAspect="1"/>
          </p:cNvPicPr>
          <p:nvPr/>
        </p:nvPicPr>
        <p:blipFill>
          <a:blip r:embed="rId4"/>
          <a:stretch>
            <a:fillRect/>
          </a:stretch>
        </p:blipFill>
        <p:spPr>
          <a:xfrm>
            <a:off x="9997440" y="888273"/>
            <a:ext cx="1844739" cy="3634958"/>
          </a:xfrm>
          <a:prstGeom prst="rect">
            <a:avLst/>
          </a:prstGeom>
        </p:spPr>
      </p:pic>
      <p:pic>
        <p:nvPicPr>
          <p:cNvPr id="13" name="Picture 12" descr="Graphical user interface&#10;&#10;Description automatically generated">
            <a:extLst>
              <a:ext uri="{FF2B5EF4-FFF2-40B4-BE49-F238E27FC236}">
                <a16:creationId xmlns:a16="http://schemas.microsoft.com/office/drawing/2014/main" id="{CA7EB1A5-40F7-D045-9DFF-46B64BC00881}"/>
              </a:ext>
            </a:extLst>
          </p:cNvPr>
          <p:cNvPicPr>
            <a:picLocks noChangeAspect="1"/>
          </p:cNvPicPr>
          <p:nvPr/>
        </p:nvPicPr>
        <p:blipFill>
          <a:blip r:embed="rId5"/>
          <a:stretch>
            <a:fillRect/>
          </a:stretch>
        </p:blipFill>
        <p:spPr>
          <a:xfrm>
            <a:off x="7737883" y="888273"/>
            <a:ext cx="2137637" cy="4150753"/>
          </a:xfrm>
          <a:prstGeom prst="rect">
            <a:avLst/>
          </a:prstGeom>
        </p:spPr>
      </p:pic>
    </p:spTree>
    <p:extLst>
      <p:ext uri="{BB962C8B-B14F-4D97-AF65-F5344CB8AC3E}">
        <p14:creationId xmlns:p14="http://schemas.microsoft.com/office/powerpoint/2010/main" val="3012814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Diagram&#10;&#10;Description automatically generated">
            <a:extLst>
              <a:ext uri="{FF2B5EF4-FFF2-40B4-BE49-F238E27FC236}">
                <a16:creationId xmlns:a16="http://schemas.microsoft.com/office/drawing/2014/main" id="{AFCB11C3-2016-4395-A4F1-D0E711F194F3}"/>
              </a:ext>
            </a:extLst>
          </p:cNvPr>
          <p:cNvPicPr>
            <a:picLocks noChangeAspect="1"/>
          </p:cNvPicPr>
          <p:nvPr/>
        </p:nvPicPr>
        <p:blipFill rotWithShape="1">
          <a:blip r:embed="rId2"/>
          <a:srcRect l="15028" r="12866"/>
          <a:stretch/>
        </p:blipFill>
        <p:spPr>
          <a:xfrm>
            <a:off x="807990" y="2697621"/>
            <a:ext cx="4262773" cy="3325395"/>
          </a:xfrm>
          <a:prstGeom prst="rect">
            <a:avLst/>
          </a:prstGeom>
        </p:spPr>
      </p:pic>
      <p:sp>
        <p:nvSpPr>
          <p:cNvPr id="2" name="Title 1">
            <a:extLst>
              <a:ext uri="{FF2B5EF4-FFF2-40B4-BE49-F238E27FC236}">
                <a16:creationId xmlns:a16="http://schemas.microsoft.com/office/drawing/2014/main" id="{FA5B1527-937C-422F-A75D-DA3230D20105}"/>
              </a:ext>
            </a:extLst>
          </p:cNvPr>
          <p:cNvSpPr>
            <a:spLocks noGrp="1"/>
          </p:cNvSpPr>
          <p:nvPr>
            <p:ph type="title"/>
          </p:nvPr>
        </p:nvSpPr>
        <p:spPr>
          <a:xfrm>
            <a:off x="4376487" y="4334837"/>
            <a:ext cx="7198253" cy="1140874"/>
          </a:xfrm>
        </p:spPr>
        <p:txBody>
          <a:bodyPr vert="horz" lIns="91440" tIns="45720" rIns="91440" bIns="45720" rtlCol="0" anchor="b">
            <a:normAutofit/>
          </a:bodyPr>
          <a:lstStyle/>
          <a:p>
            <a:r>
              <a:rPr lang="en-US" sz="3600">
                <a:solidFill>
                  <a:srgbClr val="FFFFFF"/>
                </a:solidFill>
              </a:rPr>
              <a:t>Analytical dashboard </a:t>
            </a:r>
          </a:p>
        </p:txBody>
      </p:sp>
      <p:pic>
        <p:nvPicPr>
          <p:cNvPr id="32" name="Picture 31" descr="Graphical user interface, application, PowerPoint&#10;&#10;Description automatically generated">
            <a:extLst>
              <a:ext uri="{FF2B5EF4-FFF2-40B4-BE49-F238E27FC236}">
                <a16:creationId xmlns:a16="http://schemas.microsoft.com/office/drawing/2014/main" id="{25055FE9-9046-47E6-A6F1-F7AECB5A89EE}"/>
              </a:ext>
            </a:extLst>
          </p:cNvPr>
          <p:cNvPicPr>
            <a:picLocks noChangeAspect="1"/>
          </p:cNvPicPr>
          <p:nvPr/>
        </p:nvPicPr>
        <p:blipFill rotWithShape="1">
          <a:blip r:embed="rId3"/>
          <a:srcRect t="97" r="5127" b="-97"/>
          <a:stretch/>
        </p:blipFill>
        <p:spPr>
          <a:xfrm>
            <a:off x="5500157" y="2557114"/>
            <a:ext cx="6074583" cy="3465902"/>
          </a:xfrm>
          <a:prstGeom prst="rect">
            <a:avLst/>
          </a:prstGeom>
        </p:spPr>
      </p:pic>
      <p:sp>
        <p:nvSpPr>
          <p:cNvPr id="16" name="Title 1">
            <a:extLst>
              <a:ext uri="{FF2B5EF4-FFF2-40B4-BE49-F238E27FC236}">
                <a16:creationId xmlns:a16="http://schemas.microsoft.com/office/drawing/2014/main" id="{9DB24BD3-A7B4-6945-B914-C218636905E6}"/>
              </a:ext>
            </a:extLst>
          </p:cNvPr>
          <p:cNvSpPr txBox="1">
            <a:spLocks/>
          </p:cNvSpPr>
          <p:nvPr/>
        </p:nvSpPr>
        <p:spPr>
          <a:xfrm>
            <a:off x="545124" y="654453"/>
            <a:ext cx="11029616" cy="1013800"/>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cap="none" dirty="0"/>
              <a:t>Research Infrastructure: Dashboards</a:t>
            </a:r>
          </a:p>
        </p:txBody>
      </p:sp>
      <p:sp>
        <p:nvSpPr>
          <p:cNvPr id="3" name="TextBox 2">
            <a:extLst>
              <a:ext uri="{FF2B5EF4-FFF2-40B4-BE49-F238E27FC236}">
                <a16:creationId xmlns:a16="http://schemas.microsoft.com/office/drawing/2014/main" id="{3EFCBBFF-1E57-6847-8C6E-69C1F864FADF}"/>
              </a:ext>
            </a:extLst>
          </p:cNvPr>
          <p:cNvSpPr txBox="1"/>
          <p:nvPr/>
        </p:nvSpPr>
        <p:spPr>
          <a:xfrm>
            <a:off x="5836717" y="2009809"/>
            <a:ext cx="5872762" cy="369332"/>
          </a:xfrm>
          <a:prstGeom prst="rect">
            <a:avLst/>
          </a:prstGeom>
          <a:noFill/>
        </p:spPr>
        <p:txBody>
          <a:bodyPr wrap="none" rtlCol="0">
            <a:spAutoFit/>
          </a:bodyPr>
          <a:lstStyle/>
          <a:p>
            <a:r>
              <a:rPr lang="en-US" dirty="0"/>
              <a:t>Interactive visualizations of work environment and wellbeing</a:t>
            </a:r>
          </a:p>
        </p:txBody>
      </p:sp>
      <p:sp>
        <p:nvSpPr>
          <p:cNvPr id="18" name="TextBox 17">
            <a:extLst>
              <a:ext uri="{FF2B5EF4-FFF2-40B4-BE49-F238E27FC236}">
                <a16:creationId xmlns:a16="http://schemas.microsoft.com/office/drawing/2014/main" id="{1827827F-0480-154B-ABFA-372725CDA6EE}"/>
              </a:ext>
            </a:extLst>
          </p:cNvPr>
          <p:cNvSpPr txBox="1"/>
          <p:nvPr/>
        </p:nvSpPr>
        <p:spPr>
          <a:xfrm>
            <a:off x="741244" y="1988937"/>
            <a:ext cx="4396263" cy="646331"/>
          </a:xfrm>
          <a:prstGeom prst="rect">
            <a:avLst/>
          </a:prstGeom>
          <a:noFill/>
        </p:spPr>
        <p:txBody>
          <a:bodyPr wrap="square" rtlCol="0">
            <a:spAutoFit/>
          </a:bodyPr>
          <a:lstStyle/>
          <a:p>
            <a:r>
              <a:rPr lang="en-US" dirty="0"/>
              <a:t>Digital, interactive analysis of the key components of workplace wellbeing</a:t>
            </a:r>
          </a:p>
        </p:txBody>
      </p:sp>
      <p:sp>
        <p:nvSpPr>
          <p:cNvPr id="4" name="TextBox 3">
            <a:extLst>
              <a:ext uri="{FF2B5EF4-FFF2-40B4-BE49-F238E27FC236}">
                <a16:creationId xmlns:a16="http://schemas.microsoft.com/office/drawing/2014/main" id="{B1B1D336-D868-43D6-B6B9-89A781D0327C}"/>
              </a:ext>
            </a:extLst>
          </p:cNvPr>
          <p:cNvSpPr txBox="1"/>
          <p:nvPr/>
        </p:nvSpPr>
        <p:spPr>
          <a:xfrm>
            <a:off x="1037063" y="646499"/>
            <a:ext cx="6333893" cy="584775"/>
          </a:xfrm>
          <a:prstGeom prst="rect">
            <a:avLst/>
          </a:prstGeom>
          <a:noFill/>
        </p:spPr>
        <p:txBody>
          <a:bodyPr wrap="square" rtlCol="0">
            <a:spAutoFit/>
          </a:bodyPr>
          <a:lstStyle/>
          <a:p>
            <a:r>
              <a:rPr lang="en-AU" sz="3200" dirty="0"/>
              <a:t>Online Interactive Dashboards</a:t>
            </a:r>
          </a:p>
        </p:txBody>
      </p:sp>
    </p:spTree>
    <p:extLst>
      <p:ext uri="{BB962C8B-B14F-4D97-AF65-F5344CB8AC3E}">
        <p14:creationId xmlns:p14="http://schemas.microsoft.com/office/powerpoint/2010/main" val="3577913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29255-4E8C-4CB6-8164-A072F1FDC018}"/>
              </a:ext>
            </a:extLst>
          </p:cNvPr>
          <p:cNvSpPr>
            <a:spLocks noGrp="1"/>
          </p:cNvSpPr>
          <p:nvPr>
            <p:ph type="title"/>
          </p:nvPr>
        </p:nvSpPr>
        <p:spPr>
          <a:xfrm>
            <a:off x="638881" y="457200"/>
            <a:ext cx="10909640" cy="1368614"/>
          </a:xfrm>
        </p:spPr>
        <p:txBody>
          <a:bodyPr vert="horz" lIns="91440" tIns="45720" rIns="91440" bIns="45720" rtlCol="0" anchor="ctr">
            <a:normAutofit/>
          </a:bodyPr>
          <a:lstStyle/>
          <a:p>
            <a:pPr algn="ctr"/>
            <a:r>
              <a:rPr lang="en-US" sz="4600"/>
              <a:t>Interactive Infographic Online Dashboards</a:t>
            </a:r>
          </a:p>
        </p:txBody>
      </p:sp>
      <p:pic>
        <p:nvPicPr>
          <p:cNvPr id="7" name="Picture 6" descr="Graphical user interface, application&#10;&#10;Description automatically generated">
            <a:extLst>
              <a:ext uri="{FF2B5EF4-FFF2-40B4-BE49-F238E27FC236}">
                <a16:creationId xmlns:a16="http://schemas.microsoft.com/office/drawing/2014/main" id="{406B3034-AA70-4BA3-8844-F42BB2625D6C}"/>
              </a:ext>
            </a:extLst>
          </p:cNvPr>
          <p:cNvPicPr>
            <a:picLocks noChangeAspect="1"/>
          </p:cNvPicPr>
          <p:nvPr/>
        </p:nvPicPr>
        <p:blipFill rotWithShape="1">
          <a:blip r:embed="rId2">
            <a:extLst>
              <a:ext uri="{28A0092B-C50C-407E-A947-70E740481C1C}">
                <a14:useLocalDpi xmlns:a14="http://schemas.microsoft.com/office/drawing/2010/main" val="0"/>
              </a:ext>
            </a:extLst>
          </a:blip>
          <a:srcRect r="12732" b="-3"/>
          <a:stretch/>
        </p:blipFill>
        <p:spPr>
          <a:xfrm>
            <a:off x="437845" y="2642616"/>
            <a:ext cx="5378805" cy="3605784"/>
          </a:xfrm>
          <a:prstGeom prst="rect">
            <a:avLst/>
          </a:prstGeom>
        </p:spPr>
      </p:pic>
      <p:pic>
        <p:nvPicPr>
          <p:cNvPr id="5" name="Content Placeholder 4" descr="Graphical user interface, application, website&#10;&#10;Description automatically generated">
            <a:extLst>
              <a:ext uri="{FF2B5EF4-FFF2-40B4-BE49-F238E27FC236}">
                <a16:creationId xmlns:a16="http://schemas.microsoft.com/office/drawing/2014/main" id="{952FD6E1-BBE6-43CE-AF07-6E82B4F8493C}"/>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8495" r="6101" b="-3"/>
          <a:stretch/>
        </p:blipFill>
        <p:spPr>
          <a:xfrm>
            <a:off x="6372279" y="2642616"/>
            <a:ext cx="5378850" cy="3605784"/>
          </a:xfrm>
          <a:prstGeom prst="rect">
            <a:avLst/>
          </a:prstGeom>
        </p:spPr>
      </p:pic>
    </p:spTree>
    <p:extLst>
      <p:ext uri="{BB962C8B-B14F-4D97-AF65-F5344CB8AC3E}">
        <p14:creationId xmlns:p14="http://schemas.microsoft.com/office/powerpoint/2010/main" val="2173006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AE1F0-813B-47C7-9DFA-B397DE73A79A}"/>
              </a:ext>
            </a:extLst>
          </p:cNvPr>
          <p:cNvSpPr>
            <a:spLocks noGrp="1"/>
          </p:cNvSpPr>
          <p:nvPr>
            <p:ph type="title"/>
          </p:nvPr>
        </p:nvSpPr>
        <p:spPr/>
        <p:txBody>
          <a:bodyPr/>
          <a:lstStyle/>
          <a:p>
            <a:r>
              <a:rPr lang="en-AU" dirty="0"/>
              <a:t>Mapping the results</a:t>
            </a:r>
          </a:p>
        </p:txBody>
      </p:sp>
      <p:pic>
        <p:nvPicPr>
          <p:cNvPr id="5" name="Content Placeholder 4" descr="Map&#10;&#10;Description automatically generated">
            <a:extLst>
              <a:ext uri="{FF2B5EF4-FFF2-40B4-BE49-F238E27FC236}">
                <a16:creationId xmlns:a16="http://schemas.microsoft.com/office/drawing/2014/main" id="{D255DE95-80B3-4587-A976-8DBB584AFB9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62512" y="1373776"/>
            <a:ext cx="7705024" cy="4351338"/>
          </a:xfrm>
        </p:spPr>
      </p:pic>
      <p:pic>
        <p:nvPicPr>
          <p:cNvPr id="7" name="Picture 6" descr="Map&#10;&#10;Description automatically generated">
            <a:extLst>
              <a:ext uri="{FF2B5EF4-FFF2-40B4-BE49-F238E27FC236}">
                <a16:creationId xmlns:a16="http://schemas.microsoft.com/office/drawing/2014/main" id="{24217BF4-48FD-49F9-B2DA-7A38EDC056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7328" y="3207928"/>
            <a:ext cx="5621469" cy="3219201"/>
          </a:xfrm>
          <a:prstGeom prst="rect">
            <a:avLst/>
          </a:prstGeom>
        </p:spPr>
      </p:pic>
    </p:spTree>
    <p:extLst>
      <p:ext uri="{BB962C8B-B14F-4D97-AF65-F5344CB8AC3E}">
        <p14:creationId xmlns:p14="http://schemas.microsoft.com/office/powerpoint/2010/main" val="3296257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C6E8D-CD5F-0547-BD6D-71D9932E79CC}"/>
              </a:ext>
            </a:extLst>
          </p:cNvPr>
          <p:cNvSpPr>
            <a:spLocks noGrp="1"/>
          </p:cNvSpPr>
          <p:nvPr>
            <p:ph type="title"/>
          </p:nvPr>
        </p:nvSpPr>
        <p:spPr/>
        <p:txBody>
          <a:bodyPr/>
          <a:lstStyle/>
          <a:p>
            <a:r>
              <a:rPr lang="en-US" b="1" cap="none" dirty="0"/>
              <a:t>Contact</a:t>
            </a:r>
          </a:p>
        </p:txBody>
      </p:sp>
      <p:sp>
        <p:nvSpPr>
          <p:cNvPr id="3" name="Content Placeholder 2">
            <a:extLst>
              <a:ext uri="{FF2B5EF4-FFF2-40B4-BE49-F238E27FC236}">
                <a16:creationId xmlns:a16="http://schemas.microsoft.com/office/drawing/2014/main" id="{88E1B819-C086-7C44-939B-31607C13D946}"/>
              </a:ext>
            </a:extLst>
          </p:cNvPr>
          <p:cNvSpPr>
            <a:spLocks noGrp="1"/>
          </p:cNvSpPr>
          <p:nvPr>
            <p:ph idx="1"/>
          </p:nvPr>
        </p:nvSpPr>
        <p:spPr>
          <a:xfrm>
            <a:off x="581192" y="2337659"/>
            <a:ext cx="11029615" cy="3678303"/>
          </a:xfrm>
        </p:spPr>
        <p:txBody>
          <a:bodyPr>
            <a:normAutofit/>
          </a:bodyPr>
          <a:lstStyle/>
          <a:p>
            <a:r>
              <a:rPr lang="en-US" sz="2800" b="1" dirty="0">
                <a:solidFill>
                  <a:schemeClr val="tx1"/>
                </a:solidFill>
                <a:latin typeface="+mj-lt"/>
                <a:ea typeface="+mj-ea"/>
                <a:cs typeface="+mj-cs"/>
              </a:rPr>
              <a:t>Dr Ben Arnold – </a:t>
            </a:r>
            <a:r>
              <a:rPr lang="en-US" sz="2800" b="1" dirty="0">
                <a:solidFill>
                  <a:schemeClr val="tx1"/>
                </a:solidFill>
                <a:latin typeface="+mj-lt"/>
                <a:ea typeface="+mj-ea"/>
                <a:cs typeface="+mj-cs"/>
                <a:hlinkClick r:id="rId2"/>
              </a:rPr>
              <a:t>ben.arnold@deakin.edu.au</a:t>
            </a:r>
            <a:endParaRPr lang="en-US" sz="2800" b="1" dirty="0">
              <a:solidFill>
                <a:schemeClr val="tx1"/>
              </a:solidFill>
              <a:latin typeface="+mj-lt"/>
              <a:ea typeface="+mj-ea"/>
              <a:cs typeface="+mj-cs"/>
            </a:endParaRPr>
          </a:p>
          <a:p>
            <a:r>
              <a:rPr lang="en-US" sz="2800" b="1" dirty="0">
                <a:solidFill>
                  <a:schemeClr val="tx1"/>
                </a:solidFill>
                <a:latin typeface="+mj-lt"/>
                <a:ea typeface="+mj-ea"/>
                <a:cs typeface="+mj-cs"/>
              </a:rPr>
              <a:t>Dr Mark Rahimi – </a:t>
            </a:r>
            <a:r>
              <a:rPr lang="en-US" sz="2800" b="1" dirty="0">
                <a:solidFill>
                  <a:schemeClr val="tx1"/>
                </a:solidFill>
                <a:latin typeface="+mj-lt"/>
                <a:ea typeface="+mj-ea"/>
                <a:cs typeface="+mj-cs"/>
                <a:hlinkClick r:id="rId3"/>
              </a:rPr>
              <a:t>m.rahimi@deakin.edu.au</a:t>
            </a:r>
            <a:endParaRPr lang="en-US" sz="2800" b="1" dirty="0">
              <a:solidFill>
                <a:schemeClr val="tx1"/>
              </a:solidFill>
              <a:latin typeface="+mj-lt"/>
              <a:ea typeface="+mj-ea"/>
              <a:cs typeface="+mj-cs"/>
            </a:endParaRPr>
          </a:p>
          <a:p>
            <a:r>
              <a:rPr lang="en-US" sz="2800" b="1" dirty="0">
                <a:solidFill>
                  <a:schemeClr val="tx1"/>
                </a:solidFill>
                <a:latin typeface="+mj-lt"/>
                <a:ea typeface="+mj-ea"/>
                <a:cs typeface="+mj-cs"/>
              </a:rPr>
              <a:t>Dr Marcus Horwood – </a:t>
            </a:r>
            <a:r>
              <a:rPr lang="en-US" sz="2800" b="1" dirty="0">
                <a:solidFill>
                  <a:schemeClr val="tx1"/>
                </a:solidFill>
                <a:latin typeface="+mj-lt"/>
                <a:ea typeface="+mj-ea"/>
                <a:cs typeface="+mj-cs"/>
                <a:hlinkClick r:id="rId4"/>
              </a:rPr>
              <a:t>marcus.horwood@deakin.edu.au</a:t>
            </a:r>
            <a:endParaRPr lang="en-US" sz="2800" b="1" dirty="0">
              <a:solidFill>
                <a:schemeClr val="tx1"/>
              </a:solidFill>
              <a:latin typeface="+mj-lt"/>
              <a:ea typeface="+mj-ea"/>
              <a:cs typeface="+mj-cs"/>
            </a:endParaRPr>
          </a:p>
          <a:p>
            <a:endParaRPr lang="en-US" sz="2800" b="1" dirty="0">
              <a:solidFill>
                <a:schemeClr val="tx1"/>
              </a:solidFill>
              <a:latin typeface="+mj-lt"/>
              <a:ea typeface="+mj-ea"/>
              <a:cs typeface="+mj-cs"/>
            </a:endParaRPr>
          </a:p>
          <a:p>
            <a:endParaRPr lang="en-US" sz="2800" b="1" dirty="0">
              <a:solidFill>
                <a:schemeClr val="tx1"/>
              </a:solidFill>
              <a:latin typeface="+mj-lt"/>
              <a:ea typeface="+mj-ea"/>
              <a:cs typeface="+mj-cs"/>
            </a:endParaRPr>
          </a:p>
          <a:p>
            <a:pPr marL="0" indent="0">
              <a:buNone/>
            </a:pPr>
            <a:endParaRPr lang="en-US" sz="2800" b="1" dirty="0">
              <a:solidFill>
                <a:schemeClr val="tx1"/>
              </a:solidFill>
              <a:latin typeface="+mj-lt"/>
              <a:ea typeface="+mj-ea"/>
              <a:cs typeface="+mj-cs"/>
            </a:endParaRPr>
          </a:p>
          <a:p>
            <a:pPr marL="0" indent="0">
              <a:buNone/>
            </a:pPr>
            <a:endParaRPr lang="en-US" sz="2800" b="1" dirty="0">
              <a:solidFill>
                <a:schemeClr val="tx1"/>
              </a:solidFill>
              <a:latin typeface="+mj-lt"/>
              <a:ea typeface="+mj-ea"/>
              <a:cs typeface="+mj-cs"/>
            </a:endParaRPr>
          </a:p>
        </p:txBody>
      </p:sp>
    </p:spTree>
    <p:extLst>
      <p:ext uri="{BB962C8B-B14F-4D97-AF65-F5344CB8AC3E}">
        <p14:creationId xmlns:p14="http://schemas.microsoft.com/office/powerpoint/2010/main" val="3158070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1" name="Screen Shot 2018-07-30 at 7.37.00 am.png" descr="Screen Shot 2018-07-30 at 7.37.00 am.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949534" y="1148914"/>
            <a:ext cx="8293189" cy="3792349"/>
          </a:xfrm>
          <a:prstGeom prst="rect">
            <a:avLst/>
          </a:prstGeom>
          <a:ln w="12700">
            <a:miter lim="400000"/>
          </a:ln>
        </p:spPr>
      </p:pic>
      <p:sp>
        <p:nvSpPr>
          <p:cNvPr id="622" name="Overview of the Perpetual Guardian 4-day (paid 5) Work Trial…"/>
          <p:cNvSpPr txBox="1"/>
          <p:nvPr/>
        </p:nvSpPr>
        <p:spPr>
          <a:xfrm>
            <a:off x="3839254" y="5575982"/>
            <a:ext cx="5401030" cy="8881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defTabSz="321457">
              <a:lnSpc>
                <a:spcPct val="117999"/>
              </a:lnSpc>
              <a:defRPr sz="2200">
                <a:latin typeface="Helvetica Neue"/>
                <a:ea typeface="Helvetica Neue"/>
                <a:cs typeface="Helvetica Neue"/>
                <a:sym typeface="Helvetica Neue"/>
              </a:defRPr>
            </a:pPr>
            <a:r>
              <a:rPr sz="1547"/>
              <a:t>Overview of the Perpetual Guardian 4-day (paid 5) Work Trial</a:t>
            </a:r>
          </a:p>
          <a:p>
            <a:pPr defTabSz="321457">
              <a:lnSpc>
                <a:spcPct val="117999"/>
              </a:lnSpc>
              <a:defRPr sz="2200">
                <a:latin typeface="Helvetica Neue"/>
                <a:ea typeface="Helvetica Neue"/>
                <a:cs typeface="Helvetica Neue"/>
                <a:sym typeface="Helvetica Neue"/>
              </a:defRPr>
            </a:pPr>
            <a:r>
              <a:rPr sz="1547"/>
              <a:t>By Professor Jarrod Haar &amp; Dr Helen Delany</a:t>
            </a:r>
          </a:p>
          <a:p>
            <a:pPr defTabSz="321457">
              <a:lnSpc>
                <a:spcPct val="117999"/>
              </a:lnSpc>
              <a:defRPr sz="2200">
                <a:latin typeface="Helvetica Neue"/>
                <a:ea typeface="Helvetica Neue"/>
                <a:cs typeface="Helvetica Neue"/>
                <a:sym typeface="Helvetica Neue"/>
              </a:defRPr>
            </a:pPr>
            <a:r>
              <a:rPr sz="1547"/>
              <a:t>Auckland University of Technology</a:t>
            </a:r>
          </a:p>
        </p:txBody>
      </p:sp>
    </p:spTree>
    <p:extLst>
      <p:ext uri="{BB962C8B-B14F-4D97-AF65-F5344CB8AC3E}">
        <p14:creationId xmlns:p14="http://schemas.microsoft.com/office/powerpoint/2010/main" val="4034540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8" name="Screen Shot 2018-07-30 at 7.37.14 am.png" descr="Screen Shot 2018-07-30 at 7.37.14 a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41254" y="183059"/>
            <a:ext cx="4509492" cy="6491883"/>
          </a:xfrm>
          <a:prstGeom prst="rect">
            <a:avLst/>
          </a:prstGeom>
          <a:ln w="12700">
            <a:miter lim="400000"/>
          </a:ln>
        </p:spPr>
      </p:pic>
    </p:spTree>
    <p:extLst>
      <p:ext uri="{BB962C8B-B14F-4D97-AF65-F5344CB8AC3E}">
        <p14:creationId xmlns:p14="http://schemas.microsoft.com/office/powerpoint/2010/main" val="3393058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2" name="Screen Shot 2018-07-30 at 7.37.52 am.png" descr="Screen Shot 2018-07-30 at 7.37.52 a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79138" y="452490"/>
            <a:ext cx="8633725" cy="5484955"/>
          </a:xfrm>
          <a:prstGeom prst="rect">
            <a:avLst/>
          </a:prstGeom>
          <a:ln w="12700">
            <a:miter lim="400000"/>
          </a:ln>
        </p:spPr>
      </p:pic>
    </p:spTree>
    <p:extLst>
      <p:ext uri="{BB962C8B-B14F-4D97-AF65-F5344CB8AC3E}">
        <p14:creationId xmlns:p14="http://schemas.microsoft.com/office/powerpoint/2010/main" val="3371502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chat or text message&#10;&#10;Description automatically generated">
            <a:extLst>
              <a:ext uri="{FF2B5EF4-FFF2-40B4-BE49-F238E27FC236}">
                <a16:creationId xmlns:a16="http://schemas.microsoft.com/office/drawing/2014/main" id="{0A2C536F-9F69-BB5F-215F-40D247862834}"/>
              </a:ext>
            </a:extLst>
          </p:cNvPr>
          <p:cNvPicPr>
            <a:picLocks noChangeAspect="1"/>
          </p:cNvPicPr>
          <p:nvPr/>
        </p:nvPicPr>
        <p:blipFill>
          <a:blip r:embed="rId2"/>
          <a:stretch>
            <a:fillRect/>
          </a:stretch>
        </p:blipFill>
        <p:spPr>
          <a:xfrm>
            <a:off x="643467" y="2147654"/>
            <a:ext cx="10905066" cy="2562691"/>
          </a:xfrm>
          <a:prstGeom prst="rect">
            <a:avLst/>
          </a:prstGeom>
          <a:ln>
            <a:noFill/>
          </a:ln>
        </p:spPr>
      </p:pic>
      <p:sp>
        <p:nvSpPr>
          <p:cNvPr id="2" name="TextBox 1">
            <a:extLst>
              <a:ext uri="{FF2B5EF4-FFF2-40B4-BE49-F238E27FC236}">
                <a16:creationId xmlns:a16="http://schemas.microsoft.com/office/drawing/2014/main" id="{B4F6309B-3B16-5832-43E1-FE9F11E2F091}"/>
              </a:ext>
            </a:extLst>
          </p:cNvPr>
          <p:cNvSpPr txBox="1"/>
          <p:nvPr/>
        </p:nvSpPr>
        <p:spPr>
          <a:xfrm>
            <a:off x="696799" y="707136"/>
            <a:ext cx="10798405" cy="769441"/>
          </a:xfrm>
          <a:prstGeom prst="rect">
            <a:avLst/>
          </a:prstGeom>
          <a:noFill/>
        </p:spPr>
        <p:txBody>
          <a:bodyPr wrap="none" rtlCol="0">
            <a:spAutoFit/>
          </a:bodyPr>
          <a:lstStyle/>
          <a:p>
            <a:pPr algn="ctr"/>
            <a:r>
              <a:rPr lang="en-US" sz="4400" b="1" dirty="0"/>
              <a:t>Australian Principals’ Average Workload 2021</a:t>
            </a:r>
          </a:p>
        </p:txBody>
      </p:sp>
    </p:spTree>
    <p:extLst>
      <p:ext uri="{BB962C8B-B14F-4D97-AF65-F5344CB8AC3E}">
        <p14:creationId xmlns:p14="http://schemas.microsoft.com/office/powerpoint/2010/main" val="899756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 name="Working Hours &amp; Health"/>
          <p:cNvSpPr txBox="1">
            <a:spLocks noGrp="1"/>
          </p:cNvSpPr>
          <p:nvPr>
            <p:ph type="title"/>
          </p:nvPr>
        </p:nvSpPr>
        <p:spPr>
          <a:prstGeom prst="rect">
            <a:avLst/>
          </a:prstGeom>
          <a:ln>
            <a:noFill/>
          </a:ln>
        </p:spPr>
        <p:style>
          <a:lnRef idx="2">
            <a:schemeClr val="accent6"/>
          </a:lnRef>
          <a:fillRef idx="1">
            <a:schemeClr val="lt1"/>
          </a:fillRef>
          <a:effectRef idx="0">
            <a:schemeClr val="accent6"/>
          </a:effectRef>
          <a:fontRef idx="minor">
            <a:schemeClr val="dk1"/>
          </a:fontRef>
        </p:style>
        <p:txBody>
          <a:bodyPr/>
          <a:lstStyle/>
          <a:p>
            <a:r>
              <a:rPr dirty="0"/>
              <a:t>Working Hours &amp; Health</a:t>
            </a:r>
          </a:p>
        </p:txBody>
      </p:sp>
      <p:sp>
        <p:nvSpPr>
          <p:cNvPr id="394" name="US Dept of Health Report…"/>
          <p:cNvSpPr txBox="1">
            <a:spLocks noGrp="1"/>
          </p:cNvSpPr>
          <p:nvPr>
            <p:ph type="body" idx="1"/>
          </p:nvPr>
        </p:nvSpPr>
        <p:spPr>
          <a:prstGeom prst="rect">
            <a:avLst/>
          </a:prstGeom>
          <a:ln>
            <a:noFill/>
          </a:ln>
        </p:spPr>
        <p:style>
          <a:lnRef idx="2">
            <a:schemeClr val="accent6"/>
          </a:lnRef>
          <a:fillRef idx="1">
            <a:schemeClr val="lt1"/>
          </a:fillRef>
          <a:effectRef idx="0">
            <a:schemeClr val="accent6"/>
          </a:effectRef>
          <a:fontRef idx="minor">
            <a:schemeClr val="dk1"/>
          </a:fontRef>
        </p:style>
        <p:txBody>
          <a:bodyPr>
            <a:noAutofit/>
          </a:bodyPr>
          <a:lstStyle/>
          <a:p>
            <a:pPr marL="36981" marR="36981" indent="0" algn="ctr" defTabSz="416037">
              <a:lnSpc>
                <a:spcPct val="110000"/>
              </a:lnSpc>
              <a:spcBef>
                <a:spcPts val="0"/>
              </a:spcBef>
              <a:buNone/>
              <a:defRPr sz="3094" b="1">
                <a:uFill>
                  <a:solidFill>
                    <a:srgbClr val="000000"/>
                  </a:solidFill>
                </a:uFill>
                <a:latin typeface="Helvetica"/>
                <a:ea typeface="Helvetica"/>
                <a:cs typeface="Helvetica"/>
                <a:sym typeface="Helvetica"/>
              </a:defRPr>
            </a:pPr>
            <a:r>
              <a:rPr sz="2000" dirty="0"/>
              <a:t>US Dept of Health Report</a:t>
            </a:r>
          </a:p>
          <a:p>
            <a:pPr marL="36981" marR="36981" indent="0" defTabSz="416037">
              <a:lnSpc>
                <a:spcPct val="110000"/>
              </a:lnSpc>
              <a:spcBef>
                <a:spcPts val="0"/>
              </a:spcBef>
              <a:buNone/>
              <a:defRPr sz="2548">
                <a:uFill>
                  <a:solidFill>
                    <a:srgbClr val="000000"/>
                  </a:solidFill>
                </a:uFill>
                <a:latin typeface="Calibri"/>
                <a:ea typeface="Calibri"/>
                <a:cs typeface="Calibri"/>
                <a:sym typeface="Calibri"/>
              </a:defRPr>
            </a:pPr>
            <a:endParaRPr sz="2000" dirty="0"/>
          </a:p>
          <a:p>
            <a:pPr marL="258181" marR="36981" indent="-221200" defTabSz="416037">
              <a:lnSpc>
                <a:spcPct val="110000"/>
              </a:lnSpc>
              <a:spcBef>
                <a:spcPts val="0"/>
              </a:spcBef>
              <a:defRPr sz="2548">
                <a:uFill>
                  <a:solidFill>
                    <a:srgbClr val="000000"/>
                  </a:solidFill>
                </a:uFill>
                <a:latin typeface="Calibri"/>
                <a:ea typeface="Calibri"/>
                <a:cs typeface="Calibri"/>
                <a:sym typeface="Calibri"/>
              </a:defRPr>
            </a:pPr>
            <a:r>
              <a:rPr sz="2000" dirty="0"/>
              <a:t>Working &gt;10 hours a day led 60% increased risk of cardiovascular disease</a:t>
            </a:r>
          </a:p>
          <a:p>
            <a:pPr marL="258181" marR="36981" indent="-221200" defTabSz="416037">
              <a:lnSpc>
                <a:spcPct val="110000"/>
              </a:lnSpc>
              <a:spcBef>
                <a:spcPts val="0"/>
              </a:spcBef>
              <a:defRPr sz="2548">
                <a:uFill>
                  <a:solidFill>
                    <a:srgbClr val="000000"/>
                  </a:solidFill>
                </a:uFill>
                <a:latin typeface="Calibri"/>
                <a:ea typeface="Calibri"/>
                <a:cs typeface="Calibri"/>
                <a:sym typeface="Calibri"/>
              </a:defRPr>
            </a:pPr>
            <a:r>
              <a:rPr sz="2000" dirty="0"/>
              <a:t>10% working 50–60 hours a week report relationship problems, and 30% for those working more than 60 hours.</a:t>
            </a:r>
          </a:p>
          <a:p>
            <a:pPr marL="258181" marR="36981" indent="-221200" defTabSz="416037">
              <a:lnSpc>
                <a:spcPct val="110000"/>
              </a:lnSpc>
              <a:spcBef>
                <a:spcPts val="0"/>
              </a:spcBef>
              <a:defRPr sz="2548">
                <a:uFill>
                  <a:solidFill>
                    <a:srgbClr val="000000"/>
                  </a:solidFill>
                </a:uFill>
                <a:latin typeface="Calibri"/>
                <a:ea typeface="Calibri"/>
                <a:cs typeface="Calibri"/>
                <a:sym typeface="Calibri"/>
              </a:defRPr>
            </a:pPr>
            <a:r>
              <a:rPr sz="2000" dirty="0"/>
              <a:t>Working &gt;40 hours per week is associated with </a:t>
            </a:r>
          </a:p>
          <a:p>
            <a:pPr marL="900468" marR="36981" lvl="1" indent="-457200" defTabSz="416037">
              <a:lnSpc>
                <a:spcPct val="110000"/>
              </a:lnSpc>
              <a:spcBef>
                <a:spcPts val="0"/>
              </a:spcBef>
              <a:buSzPct val="100000"/>
              <a:defRPr sz="2548">
                <a:uFill>
                  <a:solidFill>
                    <a:srgbClr val="000000"/>
                  </a:solidFill>
                </a:uFill>
                <a:latin typeface="Calibri"/>
                <a:ea typeface="Calibri"/>
                <a:cs typeface="Calibri"/>
                <a:sym typeface="Calibri"/>
              </a:defRPr>
            </a:pPr>
            <a:r>
              <a:rPr sz="2000" dirty="0"/>
              <a:t>increased alcohol and tobacco consumption </a:t>
            </a:r>
          </a:p>
          <a:p>
            <a:pPr marL="900468" marR="36981" lvl="1" indent="-457200" defTabSz="416037">
              <a:lnSpc>
                <a:spcPct val="110000"/>
              </a:lnSpc>
              <a:spcBef>
                <a:spcPts val="0"/>
              </a:spcBef>
              <a:buSzPct val="100000"/>
              <a:defRPr sz="2548">
                <a:uFill>
                  <a:solidFill>
                    <a:srgbClr val="000000"/>
                  </a:solidFill>
                </a:uFill>
                <a:latin typeface="Calibri"/>
                <a:ea typeface="Calibri"/>
                <a:cs typeface="Calibri"/>
                <a:sym typeface="Calibri"/>
              </a:defRPr>
            </a:pPr>
            <a:r>
              <a:rPr sz="2000" dirty="0"/>
              <a:t>unhealthy weight gain in men </a:t>
            </a:r>
          </a:p>
          <a:p>
            <a:pPr marL="900468" marR="36981" lvl="1" indent="-457200" defTabSz="416037">
              <a:lnSpc>
                <a:spcPct val="110000"/>
              </a:lnSpc>
              <a:spcBef>
                <a:spcPts val="0"/>
              </a:spcBef>
              <a:buSzPct val="100000"/>
              <a:defRPr sz="2548">
                <a:uFill>
                  <a:solidFill>
                    <a:srgbClr val="000000"/>
                  </a:solidFill>
                </a:uFill>
                <a:latin typeface="Calibri"/>
                <a:ea typeface="Calibri"/>
                <a:cs typeface="Calibri"/>
                <a:sym typeface="Calibri"/>
              </a:defRPr>
            </a:pPr>
            <a:r>
              <a:rPr sz="2000" dirty="0"/>
              <a:t>depression in women</a:t>
            </a:r>
          </a:p>
          <a:p>
            <a:pPr marL="258181" marR="36981" indent="-221200" defTabSz="416037">
              <a:lnSpc>
                <a:spcPct val="110000"/>
              </a:lnSpc>
              <a:spcBef>
                <a:spcPts val="0"/>
              </a:spcBef>
              <a:defRPr sz="2548">
                <a:uFill>
                  <a:solidFill>
                    <a:srgbClr val="000000"/>
                  </a:solidFill>
                </a:uFill>
                <a:latin typeface="Calibri"/>
                <a:ea typeface="Calibri"/>
                <a:cs typeface="Calibri"/>
                <a:sym typeface="Calibri"/>
              </a:defRPr>
            </a:pPr>
            <a:r>
              <a:rPr sz="2000" dirty="0"/>
              <a:t>Little productive work occurs after 50 hours per week. In white collar jobs, productivity declines by ~25% when workers put in 60 hours or more.</a:t>
            </a:r>
            <a:r>
              <a:rPr lang="en-AU" sz="2000" dirty="0"/>
              <a:t> </a:t>
            </a:r>
          </a:p>
          <a:p>
            <a:pPr marL="258181" marR="36981" indent="-221200" defTabSz="416037">
              <a:lnSpc>
                <a:spcPct val="110000"/>
              </a:lnSpc>
              <a:spcBef>
                <a:spcPts val="0"/>
              </a:spcBef>
              <a:defRPr sz="2548">
                <a:uFill>
                  <a:solidFill>
                    <a:srgbClr val="000000"/>
                  </a:solidFill>
                </a:uFill>
                <a:latin typeface="Calibri"/>
                <a:ea typeface="Calibri"/>
                <a:cs typeface="Calibri"/>
                <a:sym typeface="Calibri"/>
              </a:defRPr>
            </a:pPr>
            <a:endParaRPr lang="en-AU" sz="2000" dirty="0"/>
          </a:p>
          <a:p>
            <a:pPr marL="36981" marR="36981" indent="0" defTabSz="416037">
              <a:lnSpc>
                <a:spcPct val="110000"/>
              </a:lnSpc>
              <a:spcBef>
                <a:spcPts val="0"/>
              </a:spcBef>
              <a:buNone/>
              <a:defRPr sz="2548">
                <a:uFill>
                  <a:solidFill>
                    <a:srgbClr val="000000"/>
                  </a:solidFill>
                </a:uFill>
                <a:latin typeface="Calibri"/>
                <a:ea typeface="Calibri"/>
                <a:cs typeface="Calibri"/>
                <a:sym typeface="Calibri"/>
              </a:defRPr>
            </a:pPr>
            <a:r>
              <a:rPr sz="2000" dirty="0"/>
              <a:t>(Caruso, Hitchcock, Dick, Russo, &amp; </a:t>
            </a:r>
            <a:r>
              <a:rPr sz="2000" dirty="0" err="1"/>
              <a:t>Schmit</a:t>
            </a:r>
            <a:r>
              <a:rPr sz="2000" dirty="0"/>
              <a:t>, 2004).</a:t>
            </a:r>
          </a:p>
        </p:txBody>
      </p:sp>
    </p:spTree>
    <p:extLst>
      <p:ext uri="{BB962C8B-B14F-4D97-AF65-F5344CB8AC3E}">
        <p14:creationId xmlns:p14="http://schemas.microsoft.com/office/powerpoint/2010/main" val="1518991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 name="Work Hours, Gender &amp; Health"/>
          <p:cNvSpPr txBox="1">
            <a:spLocks noGrp="1"/>
          </p:cNvSpPr>
          <p:nvPr>
            <p:ph type="title"/>
          </p:nvPr>
        </p:nvSpPr>
        <p:spPr>
          <a:prstGeom prst="rect">
            <a:avLst/>
          </a:prstGeom>
        </p:spPr>
        <p:txBody>
          <a:bodyPr>
            <a:normAutofit/>
          </a:bodyPr>
          <a:lstStyle>
            <a:lvl1pPr defTabSz="490727">
              <a:defRPr sz="6719"/>
            </a:lvl1pPr>
          </a:lstStyle>
          <a:p>
            <a:r>
              <a:rPr sz="4400" dirty="0">
                <a:latin typeface="+mn-lt"/>
              </a:rPr>
              <a:t>Work Hours, Gender &amp; Health</a:t>
            </a:r>
          </a:p>
        </p:txBody>
      </p:sp>
      <p:sp>
        <p:nvSpPr>
          <p:cNvPr id="402" name="Australian National University Report…"/>
          <p:cNvSpPr txBox="1">
            <a:spLocks noGrp="1"/>
          </p:cNvSpPr>
          <p:nvPr>
            <p:ph type="body" idx="1"/>
          </p:nvPr>
        </p:nvSpPr>
        <p:spPr>
          <a:prstGeom prst="rect">
            <a:avLst/>
          </a:prstGeom>
        </p:spPr>
        <p:txBody>
          <a:bodyPr>
            <a:normAutofit/>
          </a:bodyPr>
          <a:lstStyle/>
          <a:p>
            <a:pPr marL="34543" marR="34543" indent="0" algn="ctr" defTabSz="388606">
              <a:spcBef>
                <a:spcPts val="0"/>
              </a:spcBef>
              <a:buNone/>
              <a:defRPr sz="2890" b="1">
                <a:uFill>
                  <a:solidFill>
                    <a:srgbClr val="000000"/>
                  </a:solidFill>
                </a:uFill>
                <a:latin typeface="Helvetica"/>
                <a:ea typeface="Helvetica"/>
                <a:cs typeface="Helvetica"/>
                <a:sym typeface="Helvetica"/>
              </a:defRPr>
            </a:pPr>
            <a:r>
              <a:rPr sz="2000" dirty="0" err="1">
                <a:latin typeface="+mj-lt"/>
              </a:rPr>
              <a:t>Dinh</a:t>
            </a:r>
            <a:r>
              <a:rPr sz="2000" dirty="0">
                <a:latin typeface="+mj-lt"/>
              </a:rPr>
              <a:t>, </a:t>
            </a:r>
            <a:r>
              <a:rPr sz="2000" dirty="0" err="1">
                <a:latin typeface="+mj-lt"/>
              </a:rPr>
              <a:t>Strazdins</a:t>
            </a:r>
            <a:r>
              <a:rPr sz="2000" dirty="0">
                <a:latin typeface="+mj-lt"/>
              </a:rPr>
              <a:t> &amp; Welsh, 2017</a:t>
            </a:r>
            <a:r>
              <a:rPr lang="en-AU" sz="2000" dirty="0">
                <a:latin typeface="+mj-lt"/>
              </a:rPr>
              <a:t> HILDA data </a:t>
            </a:r>
            <a:r>
              <a:rPr lang="en-AU" sz="2000" dirty="0"/>
              <a:t>13,969 participants 7682 households</a:t>
            </a:r>
            <a:endParaRPr sz="2000" dirty="0">
              <a:latin typeface="+mj-lt"/>
            </a:endParaRPr>
          </a:p>
          <a:p>
            <a:pPr marL="34543" marR="34543" indent="0" defTabSz="388606">
              <a:spcBef>
                <a:spcPts val="0"/>
              </a:spcBef>
              <a:buNone/>
              <a:defRPr sz="2380">
                <a:uFill>
                  <a:solidFill>
                    <a:srgbClr val="000000"/>
                  </a:solidFill>
                </a:uFill>
                <a:latin typeface="Calibri"/>
                <a:ea typeface="Calibri"/>
                <a:cs typeface="Calibri"/>
                <a:sym typeface="Calibri"/>
              </a:defRPr>
            </a:pPr>
            <a:endParaRPr sz="1673" dirty="0"/>
          </a:p>
          <a:p>
            <a:pPr marL="0" indent="0" defTabSz="273239">
              <a:spcBef>
                <a:spcPts val="0"/>
              </a:spcBef>
              <a:buNone/>
              <a:defRPr sz="2380">
                <a:latin typeface="Calibri"/>
                <a:ea typeface="Calibri"/>
                <a:cs typeface="Calibri"/>
                <a:sym typeface="Calibri"/>
              </a:defRPr>
            </a:pPr>
            <a:r>
              <a:rPr lang="en-AU" sz="2000" dirty="0"/>
              <a:t>"</a:t>
            </a:r>
            <a:r>
              <a:rPr sz="2000" dirty="0"/>
              <a:t>Women's mental health scores began to track lower than men's once they worked more than 35 h, a slight drop in men's scores occurred after they worked more than 50 h, yielding preliminary evidence for gendered and non-linear workhour</a:t>
            </a:r>
            <a:r>
              <a:rPr sz="2000" b="1" dirty="0">
                <a:ea typeface="Helvetica"/>
                <a:cs typeface="Helvetica"/>
                <a:sym typeface="Helvetica"/>
              </a:rPr>
              <a:t>-</a:t>
            </a:r>
            <a:r>
              <a:rPr sz="2000" dirty="0"/>
              <a:t>health relationships</a:t>
            </a:r>
            <a:r>
              <a:rPr lang="en-AU" sz="2000" dirty="0"/>
              <a:t>"</a:t>
            </a:r>
            <a:r>
              <a:rPr sz="2000" dirty="0"/>
              <a:t> (p.45)</a:t>
            </a:r>
          </a:p>
          <a:p>
            <a:pPr marL="0" indent="0" defTabSz="273239">
              <a:spcBef>
                <a:spcPts val="0"/>
              </a:spcBef>
              <a:buNone/>
              <a:defRPr sz="2380">
                <a:latin typeface="Calibri"/>
                <a:ea typeface="Calibri"/>
                <a:cs typeface="Calibri"/>
                <a:sym typeface="Calibri"/>
              </a:defRPr>
            </a:pPr>
            <a:endParaRPr sz="2000" dirty="0"/>
          </a:p>
          <a:p>
            <a:pPr marL="0" indent="0" defTabSz="273239">
              <a:spcBef>
                <a:spcPts val="0"/>
              </a:spcBef>
              <a:buNone/>
              <a:defRPr sz="2380">
                <a:latin typeface="Calibri"/>
                <a:ea typeface="Calibri"/>
                <a:cs typeface="Calibri"/>
                <a:sym typeface="Calibri"/>
              </a:defRPr>
            </a:pPr>
            <a:r>
              <a:rPr lang="en-AU" sz="2000" dirty="0"/>
              <a:t>"</a:t>
            </a:r>
            <a:r>
              <a:rPr sz="2000" dirty="0"/>
              <a:t>Beyond this threshold [39 h/p/w], the mental health of the average Australian working adult aged 24</a:t>
            </a:r>
            <a:r>
              <a:rPr sz="2000" b="1" dirty="0">
                <a:ea typeface="Helvetica"/>
                <a:cs typeface="Helvetica"/>
                <a:sym typeface="Helvetica"/>
              </a:rPr>
              <a:t>-</a:t>
            </a:r>
            <a:r>
              <a:rPr sz="2000" dirty="0"/>
              <a:t>64 deteriorated”. (p.47)</a:t>
            </a:r>
          </a:p>
          <a:p>
            <a:pPr marL="0" indent="0" defTabSz="273239">
              <a:spcBef>
                <a:spcPts val="0"/>
              </a:spcBef>
              <a:buNone/>
              <a:defRPr sz="2380">
                <a:latin typeface="Calibri"/>
                <a:ea typeface="Calibri"/>
                <a:cs typeface="Calibri"/>
                <a:sym typeface="Calibri"/>
              </a:defRPr>
            </a:pPr>
            <a:endParaRPr sz="2000" dirty="0"/>
          </a:p>
          <a:p>
            <a:pPr marL="0" indent="0" defTabSz="273239">
              <a:spcBef>
                <a:spcPts val="0"/>
              </a:spcBef>
              <a:buNone/>
              <a:defRPr sz="2380">
                <a:latin typeface="Calibri"/>
                <a:ea typeface="Calibri"/>
                <a:cs typeface="Calibri"/>
                <a:sym typeface="Calibri"/>
              </a:defRPr>
            </a:pPr>
            <a:r>
              <a:rPr lang="en-AU" sz="2000" dirty="0"/>
              <a:t>"</a:t>
            </a:r>
            <a:r>
              <a:rPr sz="2000" dirty="0"/>
              <a:t>we found a 13 hour gender gap in the tipping point at which mental health deteriorates </a:t>
            </a:r>
            <a:endParaRPr lang="en-AU" sz="2000" dirty="0"/>
          </a:p>
          <a:p>
            <a:pPr marL="0" indent="0" defTabSz="273239">
              <a:spcBef>
                <a:spcPts val="0"/>
              </a:spcBef>
              <a:buNone/>
              <a:defRPr sz="2380">
                <a:latin typeface="Calibri"/>
                <a:ea typeface="Calibri"/>
                <a:cs typeface="Calibri"/>
                <a:sym typeface="Calibri"/>
              </a:defRPr>
            </a:pPr>
            <a:r>
              <a:rPr sz="2000" dirty="0"/>
              <a:t>(46.7 h men; 34.1 h for women)</a:t>
            </a:r>
            <a:r>
              <a:rPr lang="en-AU" sz="2000" dirty="0"/>
              <a:t>”.</a:t>
            </a:r>
            <a:r>
              <a:rPr sz="2000" dirty="0"/>
              <a:t> (p.47)</a:t>
            </a:r>
          </a:p>
          <a:p>
            <a:pPr marL="0" indent="0" defTabSz="273239">
              <a:spcBef>
                <a:spcPts val="0"/>
              </a:spcBef>
              <a:buNone/>
              <a:defRPr sz="2380">
                <a:latin typeface="Calibri"/>
                <a:ea typeface="Calibri"/>
                <a:cs typeface="Calibri"/>
                <a:sym typeface="Calibri"/>
              </a:defRPr>
            </a:pPr>
            <a:endParaRPr sz="2000" dirty="0"/>
          </a:p>
          <a:p>
            <a:pPr marL="0" indent="0" defTabSz="273239">
              <a:spcBef>
                <a:spcPts val="0"/>
              </a:spcBef>
              <a:buNone/>
              <a:defRPr sz="2380">
                <a:latin typeface="Calibri"/>
                <a:ea typeface="Calibri"/>
                <a:cs typeface="Calibri"/>
                <a:sym typeface="Calibri"/>
              </a:defRPr>
            </a:pPr>
            <a:r>
              <a:rPr sz="2000" dirty="0"/>
              <a:t>On average,  </a:t>
            </a:r>
            <a:r>
              <a:rPr lang="en-AU" sz="2000" dirty="0"/>
              <a:t>						</a:t>
            </a:r>
            <a:r>
              <a:rPr sz="2000" dirty="0"/>
              <a:t>   men: 44 hours at </a:t>
            </a:r>
            <a:r>
              <a:rPr lang="en-AU" sz="2000" dirty="0"/>
              <a:t>paid work</a:t>
            </a:r>
            <a:r>
              <a:rPr sz="2000" dirty="0"/>
              <a:t>   </a:t>
            </a:r>
            <a:r>
              <a:rPr lang="en-AU" sz="2000" dirty="0"/>
              <a:t>              </a:t>
            </a:r>
            <a:r>
              <a:rPr sz="2000" dirty="0"/>
              <a:t>21 hours on care and housework</a:t>
            </a:r>
          </a:p>
          <a:p>
            <a:pPr marL="0" lvl="8" indent="0" defTabSz="273239">
              <a:spcBef>
                <a:spcPts val="0"/>
              </a:spcBef>
              <a:buNone/>
              <a:defRPr sz="2380">
                <a:latin typeface="Calibri"/>
                <a:ea typeface="Calibri"/>
                <a:cs typeface="Calibri"/>
                <a:sym typeface="Calibri"/>
              </a:defRPr>
            </a:pPr>
            <a:r>
              <a:rPr sz="2000" dirty="0">
                <a:latin typeface="Calibri"/>
                <a:cs typeface="Calibri"/>
              </a:rPr>
              <a:t>  </a:t>
            </a:r>
            <a:r>
              <a:rPr lang="en-AU" sz="2000" dirty="0">
                <a:latin typeface="Calibri"/>
                <a:cs typeface="Calibri"/>
              </a:rPr>
              <a:t>                  					  </a:t>
            </a:r>
            <a:r>
              <a:rPr sz="2000" dirty="0">
                <a:latin typeface="Calibri"/>
                <a:cs typeface="Calibri"/>
                <a:sym typeface="Calibri"/>
              </a:rPr>
              <a:t>women: 33 hours at </a:t>
            </a:r>
            <a:r>
              <a:rPr lang="en-AU" sz="2000" dirty="0">
                <a:latin typeface="Calibri"/>
                <a:cs typeface="Calibri"/>
                <a:sym typeface="Calibri"/>
              </a:rPr>
              <a:t>paid </a:t>
            </a:r>
            <a:r>
              <a:rPr sz="2000" dirty="0">
                <a:latin typeface="Calibri"/>
                <a:cs typeface="Calibri"/>
                <a:sym typeface="Calibri"/>
              </a:rPr>
              <a:t>work   </a:t>
            </a:r>
            <a:r>
              <a:rPr lang="en-AU" sz="2000" dirty="0">
                <a:latin typeface="Calibri"/>
                <a:cs typeface="Calibri"/>
                <a:sym typeface="Calibri"/>
              </a:rPr>
              <a:t>              </a:t>
            </a:r>
            <a:r>
              <a:rPr sz="2000" dirty="0">
                <a:latin typeface="Calibri"/>
                <a:cs typeface="Calibri"/>
                <a:sym typeface="Calibri"/>
              </a:rPr>
              <a:t>31 hours on care and housework</a:t>
            </a:r>
          </a:p>
          <a:p>
            <a:pPr marL="0" indent="0" algn="r" defTabSz="273239">
              <a:spcBef>
                <a:spcPts val="0"/>
              </a:spcBef>
              <a:buNone/>
              <a:defRPr sz="1700">
                <a:latin typeface="Calibri"/>
                <a:ea typeface="Calibri"/>
                <a:cs typeface="Calibri"/>
                <a:sym typeface="Calibri"/>
              </a:defRPr>
            </a:pPr>
            <a:r>
              <a:rPr sz="2000" dirty="0"/>
              <a:t>(p.47)</a:t>
            </a:r>
          </a:p>
        </p:txBody>
      </p:sp>
    </p:spTree>
    <p:extLst>
      <p:ext uri="{BB962C8B-B14F-4D97-AF65-F5344CB8AC3E}">
        <p14:creationId xmlns:p14="http://schemas.microsoft.com/office/powerpoint/2010/main" val="51815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Work Hours, Gender &amp; Health"/>
          <p:cNvSpPr txBox="1">
            <a:spLocks noGrp="1"/>
          </p:cNvSpPr>
          <p:nvPr>
            <p:ph type="title"/>
          </p:nvPr>
        </p:nvSpPr>
        <p:spPr>
          <a:prstGeom prst="rect">
            <a:avLst/>
          </a:prstGeom>
        </p:spPr>
        <p:txBody>
          <a:bodyPr>
            <a:normAutofit/>
          </a:bodyPr>
          <a:lstStyle>
            <a:lvl1pPr defTabSz="490727">
              <a:defRPr sz="6719"/>
            </a:lvl1pPr>
          </a:lstStyle>
          <a:p>
            <a:r>
              <a:rPr lang="en-AU" sz="4400" dirty="0"/>
              <a:t>Hour-glass ceilings: Work-hour thresholds, gendered health inequities</a:t>
            </a:r>
            <a:endParaRPr sz="4400" dirty="0">
              <a:latin typeface="+mn-lt"/>
            </a:endParaRPr>
          </a:p>
        </p:txBody>
      </p:sp>
      <p:sp>
        <p:nvSpPr>
          <p:cNvPr id="397" name="Australian National University Report…"/>
          <p:cNvSpPr txBox="1">
            <a:spLocks noGrp="1"/>
          </p:cNvSpPr>
          <p:nvPr>
            <p:ph type="body" idx="1"/>
          </p:nvPr>
        </p:nvSpPr>
        <p:spPr>
          <a:prstGeom prst="rect">
            <a:avLst/>
          </a:prstGeom>
        </p:spPr>
        <p:txBody>
          <a:bodyPr>
            <a:normAutofit/>
          </a:bodyPr>
          <a:lstStyle/>
          <a:p>
            <a:pPr marL="40638" marR="40638" indent="0" algn="ctr" defTabSz="457184">
              <a:spcBef>
                <a:spcPts val="0"/>
              </a:spcBef>
              <a:buNone/>
              <a:defRPr sz="3400">
                <a:uFill>
                  <a:solidFill>
                    <a:srgbClr val="000000"/>
                  </a:solidFill>
                </a:uFill>
                <a:latin typeface="Calibri"/>
                <a:ea typeface="Calibri"/>
                <a:cs typeface="Calibri"/>
                <a:sym typeface="Calibri"/>
              </a:defRPr>
            </a:pPr>
            <a:r>
              <a:rPr sz="2400" dirty="0"/>
              <a:t>Australian National University Report</a:t>
            </a:r>
            <a:r>
              <a:rPr lang="en-AU" sz="2400" dirty="0"/>
              <a:t> </a:t>
            </a:r>
            <a:r>
              <a:rPr sz="2400" dirty="0"/>
              <a:t> (</a:t>
            </a:r>
            <a:r>
              <a:rPr sz="2400" dirty="0" err="1"/>
              <a:t>Dinh</a:t>
            </a:r>
            <a:r>
              <a:rPr sz="2400" dirty="0"/>
              <a:t>, </a:t>
            </a:r>
            <a:r>
              <a:rPr sz="2400" dirty="0" err="1"/>
              <a:t>Strazdins</a:t>
            </a:r>
            <a:r>
              <a:rPr sz="2400" dirty="0"/>
              <a:t> &amp; Welsh, 2017)</a:t>
            </a:r>
            <a:endParaRPr lang="en-AU" sz="2400" dirty="0"/>
          </a:p>
          <a:p>
            <a:pPr marL="40638" marR="40638" indent="0" algn="ctr" defTabSz="457184">
              <a:spcBef>
                <a:spcPts val="0"/>
              </a:spcBef>
              <a:buNone/>
              <a:defRPr sz="3400">
                <a:uFill>
                  <a:solidFill>
                    <a:srgbClr val="000000"/>
                  </a:solidFill>
                </a:uFill>
                <a:latin typeface="Calibri"/>
                <a:ea typeface="Calibri"/>
                <a:cs typeface="Calibri"/>
                <a:sym typeface="Calibri"/>
              </a:defRPr>
            </a:pPr>
            <a:endParaRPr lang="en-AU" sz="2400" dirty="0"/>
          </a:p>
          <a:p>
            <a:pPr marL="40638" marR="40638" indent="0" algn="ctr" defTabSz="457184">
              <a:spcBef>
                <a:spcPts val="0"/>
              </a:spcBef>
              <a:buNone/>
              <a:defRPr sz="3400">
                <a:uFill>
                  <a:solidFill>
                    <a:srgbClr val="000000"/>
                  </a:solidFill>
                </a:uFill>
                <a:latin typeface="Calibri"/>
                <a:ea typeface="Calibri"/>
                <a:cs typeface="Calibri"/>
                <a:sym typeface="Calibri"/>
              </a:defRPr>
            </a:pPr>
            <a:endParaRPr sz="2400" dirty="0"/>
          </a:p>
          <a:p>
            <a:pPr marL="40638" marR="40638" indent="0" defTabSz="457184">
              <a:spcBef>
                <a:spcPts val="0"/>
              </a:spcBef>
              <a:buNone/>
              <a:defRPr sz="2800">
                <a:uFill>
                  <a:solidFill>
                    <a:srgbClr val="000000"/>
                  </a:solidFill>
                </a:uFill>
                <a:latin typeface="Calibri"/>
                <a:ea typeface="Calibri"/>
                <a:cs typeface="Calibri"/>
                <a:sym typeface="Calibri"/>
              </a:defRPr>
            </a:pPr>
            <a:endParaRPr sz="2400" dirty="0"/>
          </a:p>
          <a:p>
            <a:pPr marL="0" indent="0" algn="ctr" defTabSz="321457">
              <a:spcBef>
                <a:spcPts val="0"/>
              </a:spcBef>
              <a:buNone/>
              <a:defRPr sz="2800">
                <a:solidFill>
                  <a:srgbClr val="FF2F1A"/>
                </a:solidFill>
                <a:latin typeface="Calibri"/>
                <a:ea typeface="Calibri"/>
                <a:cs typeface="Calibri"/>
                <a:sym typeface="Calibri"/>
              </a:defRPr>
            </a:pPr>
            <a:r>
              <a:rPr lang="en-AU" sz="2400" dirty="0">
                <a:solidFill>
                  <a:srgbClr val="FF0000"/>
                </a:solidFill>
              </a:rPr>
              <a:t>H</a:t>
            </a:r>
            <a:r>
              <a:rPr sz="2400" dirty="0" err="1">
                <a:solidFill>
                  <a:srgbClr val="FF0000"/>
                </a:solidFill>
              </a:rPr>
              <a:t>igh</a:t>
            </a:r>
            <a:r>
              <a:rPr sz="2400" dirty="0">
                <a:solidFill>
                  <a:srgbClr val="FF0000"/>
                </a:solidFill>
              </a:rPr>
              <a:t> domestic workloads (</a:t>
            </a:r>
            <a:r>
              <a:rPr sz="2400" b="1" dirty="0">
                <a:solidFill>
                  <a:srgbClr val="FF0000"/>
                </a:solidFill>
                <a:ea typeface="Helvetica"/>
                <a:cs typeface="Helvetica"/>
                <a:sym typeface="Helvetica"/>
              </a:rPr>
              <a:t>&gt;</a:t>
            </a:r>
            <a:r>
              <a:rPr sz="2400" dirty="0">
                <a:solidFill>
                  <a:srgbClr val="FF0000"/>
                </a:solidFill>
              </a:rPr>
              <a:t>20 h a week)</a:t>
            </a:r>
          </a:p>
          <a:p>
            <a:pPr marL="0" indent="0" defTabSz="321457">
              <a:spcBef>
                <a:spcPts val="0"/>
              </a:spcBef>
              <a:buNone/>
              <a:defRPr sz="2800" b="1">
                <a:solidFill>
                  <a:srgbClr val="FF2F1A"/>
                </a:solidFill>
                <a:latin typeface="Helvetica"/>
                <a:ea typeface="Helvetica"/>
                <a:cs typeface="Helvetica"/>
                <a:sym typeface="Helvetica"/>
              </a:defRPr>
            </a:pPr>
            <a:r>
              <a:rPr sz="2400" dirty="0">
                <a:solidFill>
                  <a:srgbClr val="FF0000"/>
                </a:solidFill>
              </a:rPr>
              <a:t>                 </a:t>
            </a:r>
            <a:endParaRPr lang="en-AU" sz="2400" dirty="0">
              <a:solidFill>
                <a:srgbClr val="FF0000"/>
              </a:solidFill>
            </a:endParaRPr>
          </a:p>
          <a:p>
            <a:pPr marL="0" indent="0" defTabSz="321457">
              <a:spcBef>
                <a:spcPts val="0"/>
              </a:spcBef>
              <a:buNone/>
              <a:defRPr sz="2800" b="1">
                <a:solidFill>
                  <a:srgbClr val="FF2F1A"/>
                </a:solidFill>
                <a:latin typeface="Helvetica"/>
                <a:ea typeface="Helvetica"/>
                <a:cs typeface="Helvetica"/>
                <a:sym typeface="Helvetica"/>
              </a:defRPr>
            </a:pPr>
            <a:r>
              <a:rPr lang="en-AU" sz="2400" dirty="0">
                <a:solidFill>
                  <a:srgbClr val="FF0000"/>
                </a:solidFill>
                <a:latin typeface="Calibri" panose="020F0502020204030204" pitchFamily="34" charset="0"/>
                <a:cs typeface="Calibri" panose="020F0502020204030204" pitchFamily="34" charset="0"/>
              </a:rPr>
              <a:t>                               +       </a:t>
            </a:r>
            <a:r>
              <a:rPr sz="2400" dirty="0">
                <a:solidFill>
                  <a:srgbClr val="FF0000"/>
                </a:solidFill>
                <a:latin typeface="Calibri" panose="020F0502020204030204" pitchFamily="34" charset="0"/>
                <a:cs typeface="Calibri" panose="020F0502020204030204" pitchFamily="34" charset="0"/>
              </a:rPr>
              <a:t>with long work hours (</a:t>
            </a:r>
            <a:r>
              <a:rPr sz="2400" dirty="0">
                <a:solidFill>
                  <a:srgbClr val="FF0000"/>
                </a:solidFill>
                <a:latin typeface="Calibri" panose="020F0502020204030204" pitchFamily="34" charset="0"/>
                <a:ea typeface="Helvetica"/>
                <a:cs typeface="Calibri" panose="020F0502020204030204" pitchFamily="34" charset="0"/>
                <a:sym typeface="Helvetica"/>
              </a:rPr>
              <a:t>&gt;</a:t>
            </a:r>
            <a:r>
              <a:rPr sz="2400" dirty="0">
                <a:solidFill>
                  <a:srgbClr val="FF0000"/>
                </a:solidFill>
                <a:latin typeface="Calibri" panose="020F0502020204030204" pitchFamily="34" charset="0"/>
                <a:cs typeface="Calibri" panose="020F0502020204030204" pitchFamily="34" charset="0"/>
              </a:rPr>
              <a:t>40 h per week</a:t>
            </a:r>
            <a:r>
              <a:rPr lang="en-AU" sz="2400" dirty="0">
                <a:solidFill>
                  <a:srgbClr val="FF0000"/>
                </a:solidFill>
                <a:latin typeface="Calibri" panose="020F0502020204030204" pitchFamily="34" charset="0"/>
                <a:cs typeface="Calibri" panose="020F0502020204030204" pitchFamily="34" charset="0"/>
              </a:rPr>
              <a:t>)</a:t>
            </a:r>
          </a:p>
          <a:p>
            <a:pPr marL="0" indent="0" algn="ctr" defTabSz="321457">
              <a:spcBef>
                <a:spcPts val="0"/>
              </a:spcBef>
              <a:buNone/>
              <a:defRPr sz="2800">
                <a:solidFill>
                  <a:srgbClr val="FF2F1A"/>
                </a:solidFill>
                <a:latin typeface="Calibri"/>
                <a:ea typeface="Calibri"/>
                <a:cs typeface="Calibri"/>
                <a:sym typeface="Calibri"/>
              </a:defRPr>
            </a:pPr>
            <a:r>
              <a:rPr sz="2400" dirty="0">
                <a:solidFill>
                  <a:srgbClr val="FF0000"/>
                </a:solidFill>
              </a:rPr>
              <a:t>_______________________________________</a:t>
            </a:r>
          </a:p>
          <a:p>
            <a:pPr marL="0" indent="0" defTabSz="321457">
              <a:spcBef>
                <a:spcPts val="0"/>
              </a:spcBef>
              <a:buNone/>
              <a:defRPr sz="2800">
                <a:latin typeface="Calibri"/>
                <a:ea typeface="Calibri"/>
                <a:cs typeface="Calibri"/>
                <a:sym typeface="Calibri"/>
              </a:defRPr>
            </a:pPr>
            <a:endParaRPr sz="2400" dirty="0"/>
          </a:p>
          <a:p>
            <a:pPr marL="0" indent="0" algn="ctr" defTabSz="321457">
              <a:spcBef>
                <a:spcPts val="0"/>
              </a:spcBef>
              <a:buNone/>
              <a:defRPr sz="2800">
                <a:latin typeface="Calibri"/>
                <a:ea typeface="Calibri"/>
                <a:cs typeface="Calibri"/>
                <a:sym typeface="Calibri"/>
              </a:defRPr>
            </a:pPr>
            <a:r>
              <a:rPr lang="en-AU" sz="2400" dirty="0"/>
              <a:t>P</a:t>
            </a:r>
            <a:r>
              <a:rPr sz="2400" dirty="0" err="1"/>
              <a:t>oor</a:t>
            </a:r>
            <a:r>
              <a:rPr sz="2400" dirty="0"/>
              <a:t> sleep in both men and women</a:t>
            </a:r>
          </a:p>
          <a:p>
            <a:pPr marL="0" indent="0" algn="ctr" defTabSz="321457">
              <a:spcBef>
                <a:spcPts val="0"/>
              </a:spcBef>
              <a:buNone/>
              <a:defRPr sz="2800">
                <a:latin typeface="Calibri"/>
                <a:ea typeface="Calibri"/>
                <a:cs typeface="Calibri"/>
                <a:sym typeface="Calibri"/>
              </a:defRPr>
            </a:pPr>
            <a:endParaRPr lang="en-AU" sz="2400" dirty="0"/>
          </a:p>
          <a:p>
            <a:pPr marL="0" indent="0" algn="ctr" defTabSz="321457">
              <a:spcBef>
                <a:spcPts val="0"/>
              </a:spcBef>
              <a:buNone/>
              <a:defRPr sz="2800">
                <a:latin typeface="Calibri"/>
                <a:ea typeface="Calibri"/>
                <a:cs typeface="Calibri"/>
                <a:sym typeface="Calibri"/>
              </a:defRPr>
            </a:pPr>
            <a:r>
              <a:rPr lang="en-AU" sz="2400" dirty="0"/>
              <a:t>P</a:t>
            </a:r>
            <a:r>
              <a:rPr sz="2400" dirty="0" err="1"/>
              <a:t>hysical</a:t>
            </a:r>
            <a:r>
              <a:rPr sz="2400" dirty="0"/>
              <a:t> inactivity in women </a:t>
            </a:r>
          </a:p>
          <a:p>
            <a:pPr marL="0" indent="0" algn="ctr" defTabSz="321457">
              <a:spcBef>
                <a:spcPts val="0"/>
              </a:spcBef>
              <a:buNone/>
              <a:defRPr sz="2800">
                <a:latin typeface="Calibri"/>
                <a:ea typeface="Calibri"/>
                <a:cs typeface="Calibri"/>
                <a:sym typeface="Calibri"/>
              </a:defRPr>
            </a:pPr>
            <a:endParaRPr sz="2400" dirty="0"/>
          </a:p>
        </p:txBody>
      </p:sp>
    </p:spTree>
    <p:extLst>
      <p:ext uri="{BB962C8B-B14F-4D97-AF65-F5344CB8AC3E}">
        <p14:creationId xmlns:p14="http://schemas.microsoft.com/office/powerpoint/2010/main" val="2653512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6" name="Screen Shot 2017-05-02 at 2.32.50 AM.png" descr="Screen Shot 2017-05-02 at 2.32.50 AM.png"/>
          <p:cNvPicPr>
            <a:picLocks noChangeAspect="1"/>
          </p:cNvPicPr>
          <p:nvPr/>
        </p:nvPicPr>
        <p:blipFill>
          <a:blip r:embed="rId2"/>
          <a:stretch>
            <a:fillRect/>
          </a:stretch>
        </p:blipFill>
        <p:spPr>
          <a:xfrm>
            <a:off x="1551123" y="723507"/>
            <a:ext cx="9089754" cy="5766382"/>
          </a:xfrm>
          <a:prstGeom prst="rect">
            <a:avLst/>
          </a:prstGeom>
          <a:ln w="12700">
            <a:miter lim="400000"/>
          </a:ln>
        </p:spPr>
      </p:pic>
      <p:sp>
        <p:nvSpPr>
          <p:cNvPr id="407" name="Mental health begins to decline at 10 hours below the ILO limit and 20 hours below the average working hours for most principals"/>
          <p:cNvSpPr txBox="1"/>
          <p:nvPr/>
        </p:nvSpPr>
        <p:spPr>
          <a:xfrm>
            <a:off x="662609" y="379663"/>
            <a:ext cx="10999304" cy="6876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r>
              <a:rPr sz="2000" dirty="0"/>
              <a:t>Mental health begins to decline at 10 hours below the ILO limit and 20 hours below the average working hours for most principals </a:t>
            </a:r>
          </a:p>
        </p:txBody>
      </p:sp>
      <p:pic>
        <p:nvPicPr>
          <p:cNvPr id="408" name="Line" descr="Line"/>
          <p:cNvPicPr>
            <a:picLocks/>
          </p:cNvPicPr>
          <p:nvPr/>
        </p:nvPicPr>
        <p:blipFill>
          <a:blip r:embed="rId3" cstate="email">
            <a:extLst>
              <a:ext uri="{28A0092B-C50C-407E-A947-70E740481C1C}">
                <a14:useLocalDpi xmlns:a14="http://schemas.microsoft.com/office/drawing/2010/main"/>
              </a:ext>
            </a:extLst>
          </a:blip>
          <a:stretch>
            <a:fillRect/>
          </a:stretch>
        </p:blipFill>
        <p:spPr>
          <a:xfrm rot="16200000">
            <a:off x="7308325" y="2221783"/>
            <a:ext cx="1019938" cy="53579"/>
          </a:xfrm>
          <a:prstGeom prst="rect">
            <a:avLst/>
          </a:prstGeom>
        </p:spPr>
      </p:pic>
      <p:pic>
        <p:nvPicPr>
          <p:cNvPr id="410" name="Line" descr="Line"/>
          <p:cNvPicPr>
            <a:picLocks/>
          </p:cNvPicPr>
          <p:nvPr/>
        </p:nvPicPr>
        <p:blipFill>
          <a:blip r:embed="rId4" cstate="email">
            <a:extLst>
              <a:ext uri="{28A0092B-C50C-407E-A947-70E740481C1C}">
                <a14:useLocalDpi xmlns:a14="http://schemas.microsoft.com/office/drawing/2010/main"/>
              </a:ext>
            </a:extLst>
          </a:blip>
          <a:stretch>
            <a:fillRect/>
          </a:stretch>
        </p:blipFill>
        <p:spPr>
          <a:xfrm rot="16200000">
            <a:off x="8386913" y="2510776"/>
            <a:ext cx="1019939" cy="53579"/>
          </a:xfrm>
          <a:prstGeom prst="rect">
            <a:avLst/>
          </a:prstGeom>
        </p:spPr>
      </p:pic>
      <p:sp>
        <p:nvSpPr>
          <p:cNvPr id="412" name="Aust / NZ"/>
          <p:cNvSpPr txBox="1"/>
          <p:nvPr/>
        </p:nvSpPr>
        <p:spPr>
          <a:xfrm>
            <a:off x="8531737" y="1788994"/>
            <a:ext cx="783869" cy="2669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b="1">
                <a:solidFill>
                  <a:srgbClr val="D82329"/>
                </a:solidFill>
                <a:latin typeface="Helvetica"/>
                <a:ea typeface="Helvetica"/>
                <a:cs typeface="Helvetica"/>
                <a:sym typeface="Helvetica"/>
              </a:defRPr>
            </a:lvl1pPr>
          </a:lstStyle>
          <a:p>
            <a:r>
              <a:rPr sz="1266" dirty="0"/>
              <a:t>Aust / NZ</a:t>
            </a:r>
          </a:p>
        </p:txBody>
      </p:sp>
      <p:sp>
        <p:nvSpPr>
          <p:cNvPr id="413" name="Rectangle"/>
          <p:cNvSpPr/>
          <p:nvPr/>
        </p:nvSpPr>
        <p:spPr>
          <a:xfrm>
            <a:off x="5988781" y="1449611"/>
            <a:ext cx="789221" cy="577985"/>
          </a:xfrm>
          <a:prstGeom prst="rect">
            <a:avLst/>
          </a:prstGeom>
          <a:solidFill>
            <a:srgbClr val="FFFFFF"/>
          </a:solidFill>
          <a:ln w="12700">
            <a:miter lim="400000"/>
          </a:ln>
        </p:spPr>
        <p:txBody>
          <a:bodyPr lIns="35719" tIns="35719" rIns="35719" bIns="35719" anchor="ctr"/>
          <a:lstStyle/>
          <a:p>
            <a:pPr>
              <a:defRPr sz="2400">
                <a:solidFill>
                  <a:srgbClr val="FFFFFF"/>
                </a:solidFill>
              </a:defRPr>
            </a:pPr>
            <a:endParaRPr sz="1687"/>
          </a:p>
        </p:txBody>
      </p:sp>
      <p:sp>
        <p:nvSpPr>
          <p:cNvPr id="414" name="Ireland"/>
          <p:cNvSpPr txBox="1"/>
          <p:nvPr/>
        </p:nvSpPr>
        <p:spPr>
          <a:xfrm>
            <a:off x="7543719" y="1522061"/>
            <a:ext cx="602730" cy="2669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b="1">
                <a:solidFill>
                  <a:srgbClr val="0CFF0B"/>
                </a:solidFill>
                <a:latin typeface="Helvetica"/>
                <a:ea typeface="Helvetica"/>
                <a:cs typeface="Helvetica"/>
                <a:sym typeface="Helvetica"/>
              </a:defRPr>
            </a:lvl1pPr>
          </a:lstStyle>
          <a:p>
            <a:r>
              <a:rPr sz="1266" dirty="0"/>
              <a:t>Ireland</a:t>
            </a:r>
          </a:p>
        </p:txBody>
      </p:sp>
    </p:spTree>
    <p:extLst>
      <p:ext uri="{BB962C8B-B14F-4D97-AF65-F5344CB8AC3E}">
        <p14:creationId xmlns:p14="http://schemas.microsoft.com/office/powerpoint/2010/main" val="3021481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407"/>
                                        </p:tgtEl>
                                        <p:attrNameLst>
                                          <p:attrName>style.visibility</p:attrName>
                                        </p:attrNameLst>
                                      </p:cBhvr>
                                      <p:to>
                                        <p:strVal val="visible"/>
                                      </p:to>
                                    </p:set>
                                    <p:animEffect transition="in" filter="dissolve">
                                      <p:cBhvr>
                                        <p:cTn id="7" dur="500"/>
                                        <p:tgtEl>
                                          <p:spTgt spid="40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p:tmAbs val="0"/>
                                  </p:iterate>
                                  <p:childTnLst>
                                    <p:set>
                                      <p:cBhvr>
                                        <p:cTn id="11" fill="hold"/>
                                        <p:tgtEl>
                                          <p:spTgt spid="408"/>
                                        </p:tgtEl>
                                        <p:attrNameLst>
                                          <p:attrName>style.visibility</p:attrName>
                                        </p:attrNameLst>
                                      </p:cBhvr>
                                      <p:to>
                                        <p:strVal val="visible"/>
                                      </p:to>
                                    </p:set>
                                    <p:animEffect transition="in" filter="wipe(up)">
                                      <p:cBhvr>
                                        <p:cTn id="12" dur="1000"/>
                                        <p:tgtEl>
                                          <p:spTgt spid="408"/>
                                        </p:tgtEl>
                                      </p:cBhvr>
                                    </p:animEffect>
                                  </p:childTnLst>
                                </p:cTn>
                              </p:par>
                            </p:childTnLst>
                          </p:cTn>
                        </p:par>
                        <p:par>
                          <p:cTn id="13" fill="hold">
                            <p:stCondLst>
                              <p:cond delay="1000"/>
                            </p:stCondLst>
                            <p:childTnLst>
                              <p:par>
                                <p:cTn id="14" presetID="22" presetClass="entr" presetSubtype="1" fill="hold" grpId="0" nodeType="afterEffect">
                                  <p:stCondLst>
                                    <p:cond delay="0"/>
                                  </p:stCondLst>
                                  <p:iterate>
                                    <p:tmAbs val="0"/>
                                  </p:iterate>
                                  <p:childTnLst>
                                    <p:set>
                                      <p:cBhvr>
                                        <p:cTn id="15" fill="hold"/>
                                        <p:tgtEl>
                                          <p:spTgt spid="414"/>
                                        </p:tgtEl>
                                        <p:attrNameLst>
                                          <p:attrName>style.visibility</p:attrName>
                                        </p:attrNameLst>
                                      </p:cBhvr>
                                      <p:to>
                                        <p:strVal val="visible"/>
                                      </p:to>
                                    </p:set>
                                    <p:animEffect transition="in" filter="wipe(up)">
                                      <p:cBhvr>
                                        <p:cTn id="16" dur="1000"/>
                                        <p:tgtEl>
                                          <p:spTgt spid="4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iterate>
                                    <p:tmAbs val="0"/>
                                  </p:iterate>
                                  <p:childTnLst>
                                    <p:set>
                                      <p:cBhvr>
                                        <p:cTn id="20" fill="hold"/>
                                        <p:tgtEl>
                                          <p:spTgt spid="410"/>
                                        </p:tgtEl>
                                        <p:attrNameLst>
                                          <p:attrName>style.visibility</p:attrName>
                                        </p:attrNameLst>
                                      </p:cBhvr>
                                      <p:to>
                                        <p:strVal val="visible"/>
                                      </p:to>
                                    </p:set>
                                    <p:animEffect transition="in" filter="wipe(up)">
                                      <p:cBhvr>
                                        <p:cTn id="21" dur="1000"/>
                                        <p:tgtEl>
                                          <p:spTgt spid="410"/>
                                        </p:tgtEl>
                                      </p:cBhvr>
                                    </p:animEffect>
                                  </p:childTnLst>
                                </p:cTn>
                              </p:par>
                            </p:childTnLst>
                          </p:cTn>
                        </p:par>
                        <p:par>
                          <p:cTn id="22" fill="hold">
                            <p:stCondLst>
                              <p:cond delay="1000"/>
                            </p:stCondLst>
                            <p:childTnLst>
                              <p:par>
                                <p:cTn id="23" presetID="22" presetClass="entr" presetSubtype="1" fill="hold" grpId="0" nodeType="afterEffect">
                                  <p:stCondLst>
                                    <p:cond delay="0"/>
                                  </p:stCondLst>
                                  <p:iterate>
                                    <p:tmAbs val="0"/>
                                  </p:iterate>
                                  <p:childTnLst>
                                    <p:set>
                                      <p:cBhvr>
                                        <p:cTn id="24" fill="hold"/>
                                        <p:tgtEl>
                                          <p:spTgt spid="412"/>
                                        </p:tgtEl>
                                        <p:attrNameLst>
                                          <p:attrName>style.visibility</p:attrName>
                                        </p:attrNameLst>
                                      </p:cBhvr>
                                      <p:to>
                                        <p:strVal val="visible"/>
                                      </p:to>
                                    </p:set>
                                    <p:animEffect transition="in" filter="wipe(up)">
                                      <p:cBhvr>
                                        <p:cTn id="25" dur="1000"/>
                                        <p:tgtEl>
                                          <p:spTgt spid="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 grpId="0" animBg="1" advAuto="0"/>
      <p:bldP spid="408" grpId="0" animBg="1" advAuto="0"/>
      <p:bldP spid="410" grpId="0" animBg="1" advAuto="0"/>
      <p:bldP spid="412" grpId="0" animBg="1" advAuto="0"/>
      <p:bldP spid="414" grpId="0" animBg="1" advAuto="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029DCA69B577A4E9AE7B7E7CFAE14C0" ma:contentTypeVersion="11" ma:contentTypeDescription="Create a new document." ma:contentTypeScope="" ma:versionID="d8e2a0a561e6d2abfa1f51924ea40095">
  <xsd:schema xmlns:xsd="http://www.w3.org/2001/XMLSchema" xmlns:xs="http://www.w3.org/2001/XMLSchema" xmlns:p="http://schemas.microsoft.com/office/2006/metadata/properties" xmlns:ns2="38cb55ff-dff4-4cf4-8514-9093801798a4" targetNamespace="http://schemas.microsoft.com/office/2006/metadata/properties" ma:root="true" ma:fieldsID="72a28117dbde06ec69200e031791c65c" ns2:_="">
    <xsd:import namespace="38cb55ff-dff4-4cf4-8514-9093801798a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cb55ff-dff4-4cf4-8514-9093801798a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233D9D9-C6FA-4B24-A894-10BD5BC112E2}"/>
</file>

<file path=customXml/itemProps2.xml><?xml version="1.0" encoding="utf-8"?>
<ds:datastoreItem xmlns:ds="http://schemas.openxmlformats.org/officeDocument/2006/customXml" ds:itemID="{053EA16D-724E-4622-AB3C-19DE602EC91E}"/>
</file>

<file path=customXml/itemProps3.xml><?xml version="1.0" encoding="utf-8"?>
<ds:datastoreItem xmlns:ds="http://schemas.openxmlformats.org/officeDocument/2006/customXml" ds:itemID="{597F3434-2EF4-44D6-8FB4-2642A98719A7}"/>
</file>

<file path=docProps/app.xml><?xml version="1.0" encoding="utf-8"?>
<Properties xmlns="http://schemas.openxmlformats.org/officeDocument/2006/extended-properties" xmlns:vt="http://schemas.openxmlformats.org/officeDocument/2006/docPropsVTypes">
  <TotalTime>11472</TotalTime>
  <Words>2836</Words>
  <Application>Microsoft Office PowerPoint</Application>
  <PresentationFormat>Widescreen</PresentationFormat>
  <Paragraphs>241</Paragraphs>
  <Slides>47</Slides>
  <Notes>12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47</vt:i4>
      </vt:variant>
    </vt:vector>
  </HeadingPairs>
  <TitlesOfParts>
    <vt:vector size="57" baseType="lpstr">
      <vt:lpstr>Arial</vt:lpstr>
      <vt:lpstr>Calibri</vt:lpstr>
      <vt:lpstr>Calibri Light</vt:lpstr>
      <vt:lpstr>Courier New</vt:lpstr>
      <vt:lpstr>Helvetica</vt:lpstr>
      <vt:lpstr>Helvetica Neue</vt:lpstr>
      <vt:lpstr>Lucida Grande</vt:lpstr>
      <vt:lpstr>Symbol</vt:lpstr>
      <vt:lpstr>Times New Roman</vt:lpstr>
      <vt:lpstr>Office Theme</vt:lpstr>
      <vt:lpstr>     School Leader Workload: What does the evidence tell us and how should we respond? </vt:lpstr>
      <vt:lpstr>PowerPoint Presentation</vt:lpstr>
      <vt:lpstr>PowerPoint Presentation</vt:lpstr>
      <vt:lpstr>Context: Historical Working Hour Limits</vt:lpstr>
      <vt:lpstr>PowerPoint Presentation</vt:lpstr>
      <vt:lpstr>Working Hours &amp; Health</vt:lpstr>
      <vt:lpstr>Work Hours, Gender &amp; Health</vt:lpstr>
      <vt:lpstr>Hour-glass ceilings: Work-hour thresholds, gendered health inequities</vt:lpstr>
      <vt:lpstr>PowerPoint Presentation</vt:lpstr>
      <vt:lpstr>PowerPoint Presentation</vt:lpstr>
      <vt:lpstr>Death from Overwork (Annual)</vt:lpstr>
      <vt:lpstr>Social Pollution</vt:lpstr>
      <vt:lpstr>Whitehall studies</vt:lpstr>
      <vt:lpstr>PowerPoint Presentation</vt:lpstr>
      <vt:lpstr>PowerPoint Presentation</vt:lpstr>
      <vt:lpstr>PowerPoint Presentation</vt:lpstr>
      <vt:lpstr>PowerPoint Presentation</vt:lpstr>
      <vt:lpstr>Accept what you cannot change</vt:lpstr>
      <vt:lpstr>Don’t accept what you can change</vt:lpstr>
      <vt:lpstr>Not problems…challenges!</vt:lpstr>
      <vt:lpstr>Two Futures: the alternative</vt:lpstr>
      <vt:lpstr>Two Futures:Data Fusion &amp; Mining to Enrich Lives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Priorities (Pfeffer)</vt:lpstr>
      <vt:lpstr>Priorities (Pfeffer)</vt:lpstr>
      <vt:lpstr>PowerPoint Presentation</vt:lpstr>
      <vt:lpstr>Where to next?</vt:lpstr>
      <vt:lpstr>Research Infrastructure: surveys and reporting systems</vt:lpstr>
      <vt:lpstr>Personalised Individual reports for participants</vt:lpstr>
      <vt:lpstr>TeachWB app</vt:lpstr>
      <vt:lpstr>Analytical dashboard </vt:lpstr>
      <vt:lpstr>Interactive Infographic Online Dashboards</vt:lpstr>
      <vt:lpstr>Mapping the results</vt:lpstr>
      <vt:lpstr>Contact</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School Leaders’ Challenge</dc:title>
  <dc:creator>Phil Riley</dc:creator>
  <cp:lastModifiedBy>Shannon James</cp:lastModifiedBy>
  <cp:revision>18</cp:revision>
  <dcterms:created xsi:type="dcterms:W3CDTF">2019-11-28T02:03:13Z</dcterms:created>
  <dcterms:modified xsi:type="dcterms:W3CDTF">2022-05-23T00:05:09Z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0x010100B029DCA69B577A4E9AE7B7E7CFAE14C0</vt:lpwstr>
  </property>
</Properties>
</file>